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68" r:id="rId2"/>
    <p:sldId id="412" r:id="rId3"/>
    <p:sldId id="413" r:id="rId4"/>
    <p:sldId id="414" r:id="rId5"/>
    <p:sldId id="469" r:id="rId6"/>
    <p:sldId id="470" r:id="rId7"/>
    <p:sldId id="471" r:id="rId8"/>
    <p:sldId id="472" r:id="rId9"/>
    <p:sldId id="473" r:id="rId10"/>
    <p:sldId id="415" r:id="rId11"/>
    <p:sldId id="416" r:id="rId12"/>
    <p:sldId id="474" r:id="rId13"/>
    <p:sldId id="475" r:id="rId14"/>
    <p:sldId id="476" r:id="rId15"/>
    <p:sldId id="477" r:id="rId16"/>
    <p:sldId id="478" r:id="rId17"/>
    <p:sldId id="483" r:id="rId18"/>
    <p:sldId id="480" r:id="rId19"/>
    <p:sldId id="481" r:id="rId20"/>
    <p:sldId id="482" r:id="rId21"/>
    <p:sldId id="417" r:id="rId22"/>
    <p:sldId id="418" r:id="rId23"/>
    <p:sldId id="419" r:id="rId24"/>
    <p:sldId id="420" r:id="rId25"/>
    <p:sldId id="421" r:id="rId26"/>
    <p:sldId id="422" r:id="rId27"/>
    <p:sldId id="423" r:id="rId28"/>
    <p:sldId id="424" r:id="rId29"/>
    <p:sldId id="425" r:id="rId30"/>
    <p:sldId id="426" r:id="rId31"/>
    <p:sldId id="484" r:id="rId32"/>
    <p:sldId id="427" r:id="rId33"/>
    <p:sldId id="428" r:id="rId34"/>
    <p:sldId id="429" r:id="rId35"/>
    <p:sldId id="430" r:id="rId36"/>
    <p:sldId id="485"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86" r:id="rId58"/>
    <p:sldId id="452" r:id="rId59"/>
    <p:sldId id="453" r:id="rId60"/>
    <p:sldId id="454" r:id="rId61"/>
    <p:sldId id="455" r:id="rId62"/>
    <p:sldId id="456" r:id="rId63"/>
    <p:sldId id="457" r:id="rId64"/>
    <p:sldId id="458" r:id="rId65"/>
    <p:sldId id="459" r:id="rId66"/>
    <p:sldId id="460" r:id="rId67"/>
    <p:sldId id="461" r:id="rId68"/>
    <p:sldId id="488" r:id="rId69"/>
    <p:sldId id="467" r:id="rId70"/>
    <p:sldId id="468" r:id="rId71"/>
    <p:sldId id="487" r:id="rId72"/>
    <p:sldId id="489" r:id="rId73"/>
    <p:sldId id="277"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1558" autoAdjust="0"/>
  </p:normalViewPr>
  <p:slideViewPr>
    <p:cSldViewPr snapToGrid="0">
      <p:cViewPr varScale="1">
        <p:scale>
          <a:sx n="67" d="100"/>
          <a:sy n="67" d="100"/>
        </p:scale>
        <p:origin x="1190" y="5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30BEC-517C-4C70-BDC8-9D9BFF2D411B}"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685B-7A8E-44C5-B214-E4CD23CDB339}" type="slidenum">
              <a:rPr lang="zh-CN" altLang="en-US" smtClean="0"/>
              <a:t>‹#›</a:t>
            </a:fld>
            <a:endParaRPr lang="zh-CN" altLang="en-US"/>
          </a:p>
        </p:txBody>
      </p:sp>
    </p:spTree>
    <p:extLst>
      <p:ext uri="{BB962C8B-B14F-4D97-AF65-F5344CB8AC3E}">
        <p14:creationId xmlns:p14="http://schemas.microsoft.com/office/powerpoint/2010/main" val="8311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a:t>
            </a:fld>
            <a:endParaRPr lang="zh-CN" altLang="en-US"/>
          </a:p>
        </p:txBody>
      </p:sp>
    </p:spTree>
    <p:extLst>
      <p:ext uri="{BB962C8B-B14F-4D97-AF65-F5344CB8AC3E}">
        <p14:creationId xmlns:p14="http://schemas.microsoft.com/office/powerpoint/2010/main" val="88282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10</a:t>
            </a:fld>
            <a:endParaRPr lang="zh-CN" altLang="en-US"/>
          </a:p>
        </p:txBody>
      </p:sp>
    </p:spTree>
    <p:extLst>
      <p:ext uri="{BB962C8B-B14F-4D97-AF65-F5344CB8AC3E}">
        <p14:creationId xmlns:p14="http://schemas.microsoft.com/office/powerpoint/2010/main" val="3950634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11</a:t>
            </a:fld>
            <a:endParaRPr lang="zh-CN" altLang="en-US"/>
          </a:p>
        </p:txBody>
      </p:sp>
    </p:spTree>
    <p:extLst>
      <p:ext uri="{BB962C8B-B14F-4D97-AF65-F5344CB8AC3E}">
        <p14:creationId xmlns:p14="http://schemas.microsoft.com/office/powerpoint/2010/main" val="417578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12</a:t>
            </a:fld>
            <a:endParaRPr lang="zh-CN" altLang="en-US"/>
          </a:p>
        </p:txBody>
      </p:sp>
    </p:spTree>
    <p:extLst>
      <p:ext uri="{BB962C8B-B14F-4D97-AF65-F5344CB8AC3E}">
        <p14:creationId xmlns:p14="http://schemas.microsoft.com/office/powerpoint/2010/main" val="3033282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13</a:t>
            </a:fld>
            <a:endParaRPr lang="zh-CN" altLang="en-US"/>
          </a:p>
        </p:txBody>
      </p:sp>
    </p:spTree>
    <p:extLst>
      <p:ext uri="{BB962C8B-B14F-4D97-AF65-F5344CB8AC3E}">
        <p14:creationId xmlns:p14="http://schemas.microsoft.com/office/powerpoint/2010/main" val="341187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14</a:t>
            </a:fld>
            <a:endParaRPr lang="zh-CN" altLang="en-US"/>
          </a:p>
        </p:txBody>
      </p:sp>
    </p:spTree>
    <p:extLst>
      <p:ext uri="{BB962C8B-B14F-4D97-AF65-F5344CB8AC3E}">
        <p14:creationId xmlns:p14="http://schemas.microsoft.com/office/powerpoint/2010/main" val="63735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15</a:t>
            </a:fld>
            <a:endParaRPr lang="zh-CN" altLang="en-US"/>
          </a:p>
        </p:txBody>
      </p:sp>
    </p:spTree>
    <p:extLst>
      <p:ext uri="{BB962C8B-B14F-4D97-AF65-F5344CB8AC3E}">
        <p14:creationId xmlns:p14="http://schemas.microsoft.com/office/powerpoint/2010/main" val="1198139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16</a:t>
            </a:fld>
            <a:endParaRPr lang="zh-CN" altLang="en-US"/>
          </a:p>
        </p:txBody>
      </p:sp>
    </p:spTree>
    <p:extLst>
      <p:ext uri="{BB962C8B-B14F-4D97-AF65-F5344CB8AC3E}">
        <p14:creationId xmlns:p14="http://schemas.microsoft.com/office/powerpoint/2010/main" val="3934775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17</a:t>
            </a:fld>
            <a:endParaRPr lang="zh-CN" altLang="en-US"/>
          </a:p>
        </p:txBody>
      </p:sp>
    </p:spTree>
    <p:extLst>
      <p:ext uri="{BB962C8B-B14F-4D97-AF65-F5344CB8AC3E}">
        <p14:creationId xmlns:p14="http://schemas.microsoft.com/office/powerpoint/2010/main" val="17598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18</a:t>
            </a:fld>
            <a:endParaRPr lang="zh-CN" altLang="en-US"/>
          </a:p>
        </p:txBody>
      </p:sp>
    </p:spTree>
    <p:extLst>
      <p:ext uri="{BB962C8B-B14F-4D97-AF65-F5344CB8AC3E}">
        <p14:creationId xmlns:p14="http://schemas.microsoft.com/office/powerpoint/2010/main" val="39405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19</a:t>
            </a:fld>
            <a:endParaRPr lang="zh-CN" altLang="en-US"/>
          </a:p>
        </p:txBody>
      </p:sp>
    </p:spTree>
    <p:extLst>
      <p:ext uri="{BB962C8B-B14F-4D97-AF65-F5344CB8AC3E}">
        <p14:creationId xmlns:p14="http://schemas.microsoft.com/office/powerpoint/2010/main" val="305841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a:t>
            </a:fld>
            <a:endParaRPr lang="zh-CN" altLang="en-US"/>
          </a:p>
        </p:txBody>
      </p:sp>
    </p:spTree>
    <p:extLst>
      <p:ext uri="{BB962C8B-B14F-4D97-AF65-F5344CB8AC3E}">
        <p14:creationId xmlns:p14="http://schemas.microsoft.com/office/powerpoint/2010/main" val="2358838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20</a:t>
            </a:fld>
            <a:endParaRPr lang="zh-CN" altLang="en-US"/>
          </a:p>
        </p:txBody>
      </p:sp>
    </p:spTree>
    <p:extLst>
      <p:ext uri="{BB962C8B-B14F-4D97-AF65-F5344CB8AC3E}">
        <p14:creationId xmlns:p14="http://schemas.microsoft.com/office/powerpoint/2010/main" val="339324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21</a:t>
            </a:fld>
            <a:endParaRPr lang="zh-CN" altLang="en-US"/>
          </a:p>
        </p:txBody>
      </p:sp>
    </p:spTree>
    <p:extLst>
      <p:ext uri="{BB962C8B-B14F-4D97-AF65-F5344CB8AC3E}">
        <p14:creationId xmlns:p14="http://schemas.microsoft.com/office/powerpoint/2010/main" val="885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22</a:t>
            </a:fld>
            <a:endParaRPr lang="zh-CN" altLang="en-US"/>
          </a:p>
        </p:txBody>
      </p:sp>
    </p:spTree>
    <p:extLst>
      <p:ext uri="{BB962C8B-B14F-4D97-AF65-F5344CB8AC3E}">
        <p14:creationId xmlns:p14="http://schemas.microsoft.com/office/powerpoint/2010/main" val="859424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23</a:t>
            </a:fld>
            <a:endParaRPr lang="zh-CN" altLang="en-US"/>
          </a:p>
        </p:txBody>
      </p:sp>
    </p:spTree>
    <p:extLst>
      <p:ext uri="{BB962C8B-B14F-4D97-AF65-F5344CB8AC3E}">
        <p14:creationId xmlns:p14="http://schemas.microsoft.com/office/powerpoint/2010/main" val="1549907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24</a:t>
            </a:fld>
            <a:endParaRPr lang="zh-CN" altLang="en-US"/>
          </a:p>
        </p:txBody>
      </p:sp>
    </p:spTree>
    <p:extLst>
      <p:ext uri="{BB962C8B-B14F-4D97-AF65-F5344CB8AC3E}">
        <p14:creationId xmlns:p14="http://schemas.microsoft.com/office/powerpoint/2010/main" val="158736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25</a:t>
            </a:fld>
            <a:endParaRPr lang="zh-CN" altLang="en-US"/>
          </a:p>
        </p:txBody>
      </p:sp>
    </p:spTree>
    <p:extLst>
      <p:ext uri="{BB962C8B-B14F-4D97-AF65-F5344CB8AC3E}">
        <p14:creationId xmlns:p14="http://schemas.microsoft.com/office/powerpoint/2010/main" val="2931575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26</a:t>
            </a:fld>
            <a:endParaRPr lang="zh-CN" altLang="en-US"/>
          </a:p>
        </p:txBody>
      </p:sp>
    </p:spTree>
    <p:extLst>
      <p:ext uri="{BB962C8B-B14F-4D97-AF65-F5344CB8AC3E}">
        <p14:creationId xmlns:p14="http://schemas.microsoft.com/office/powerpoint/2010/main" val="168010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27</a:t>
            </a:fld>
            <a:endParaRPr lang="zh-CN" altLang="en-US"/>
          </a:p>
        </p:txBody>
      </p:sp>
    </p:spTree>
    <p:extLst>
      <p:ext uri="{BB962C8B-B14F-4D97-AF65-F5344CB8AC3E}">
        <p14:creationId xmlns:p14="http://schemas.microsoft.com/office/powerpoint/2010/main" val="3905150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28</a:t>
            </a:fld>
            <a:endParaRPr lang="zh-CN" altLang="en-US"/>
          </a:p>
        </p:txBody>
      </p:sp>
    </p:spTree>
    <p:extLst>
      <p:ext uri="{BB962C8B-B14F-4D97-AF65-F5344CB8AC3E}">
        <p14:creationId xmlns:p14="http://schemas.microsoft.com/office/powerpoint/2010/main" val="1343220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29</a:t>
            </a:fld>
            <a:endParaRPr lang="zh-CN" altLang="en-US"/>
          </a:p>
        </p:txBody>
      </p:sp>
    </p:spTree>
    <p:extLst>
      <p:ext uri="{BB962C8B-B14F-4D97-AF65-F5344CB8AC3E}">
        <p14:creationId xmlns:p14="http://schemas.microsoft.com/office/powerpoint/2010/main" val="95702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a:t>
            </a:fld>
            <a:endParaRPr lang="zh-CN" altLang="en-US"/>
          </a:p>
        </p:txBody>
      </p:sp>
    </p:spTree>
    <p:extLst>
      <p:ext uri="{BB962C8B-B14F-4D97-AF65-F5344CB8AC3E}">
        <p14:creationId xmlns:p14="http://schemas.microsoft.com/office/powerpoint/2010/main" val="1488080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30</a:t>
            </a:fld>
            <a:endParaRPr lang="zh-CN" altLang="en-US"/>
          </a:p>
        </p:txBody>
      </p:sp>
    </p:spTree>
    <p:extLst>
      <p:ext uri="{BB962C8B-B14F-4D97-AF65-F5344CB8AC3E}">
        <p14:creationId xmlns:p14="http://schemas.microsoft.com/office/powerpoint/2010/main" val="631986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31</a:t>
            </a:fld>
            <a:endParaRPr lang="zh-CN" altLang="en-US"/>
          </a:p>
        </p:txBody>
      </p:sp>
    </p:spTree>
    <p:extLst>
      <p:ext uri="{BB962C8B-B14F-4D97-AF65-F5344CB8AC3E}">
        <p14:creationId xmlns:p14="http://schemas.microsoft.com/office/powerpoint/2010/main" val="3369166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32</a:t>
            </a:fld>
            <a:endParaRPr lang="zh-CN" altLang="en-US"/>
          </a:p>
        </p:txBody>
      </p:sp>
    </p:spTree>
    <p:extLst>
      <p:ext uri="{BB962C8B-B14F-4D97-AF65-F5344CB8AC3E}">
        <p14:creationId xmlns:p14="http://schemas.microsoft.com/office/powerpoint/2010/main" val="3313545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33</a:t>
            </a:fld>
            <a:endParaRPr lang="zh-CN" altLang="en-US"/>
          </a:p>
        </p:txBody>
      </p:sp>
    </p:spTree>
    <p:extLst>
      <p:ext uri="{BB962C8B-B14F-4D97-AF65-F5344CB8AC3E}">
        <p14:creationId xmlns:p14="http://schemas.microsoft.com/office/powerpoint/2010/main" val="1743120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34</a:t>
            </a:fld>
            <a:endParaRPr lang="zh-CN" altLang="en-US"/>
          </a:p>
        </p:txBody>
      </p:sp>
    </p:spTree>
    <p:extLst>
      <p:ext uri="{BB962C8B-B14F-4D97-AF65-F5344CB8AC3E}">
        <p14:creationId xmlns:p14="http://schemas.microsoft.com/office/powerpoint/2010/main" val="4268034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35</a:t>
            </a:fld>
            <a:endParaRPr lang="zh-CN" altLang="en-US"/>
          </a:p>
        </p:txBody>
      </p:sp>
    </p:spTree>
    <p:extLst>
      <p:ext uri="{BB962C8B-B14F-4D97-AF65-F5344CB8AC3E}">
        <p14:creationId xmlns:p14="http://schemas.microsoft.com/office/powerpoint/2010/main" val="2490861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36</a:t>
            </a:fld>
            <a:endParaRPr lang="zh-CN" altLang="en-US"/>
          </a:p>
        </p:txBody>
      </p:sp>
    </p:spTree>
    <p:extLst>
      <p:ext uri="{BB962C8B-B14F-4D97-AF65-F5344CB8AC3E}">
        <p14:creationId xmlns:p14="http://schemas.microsoft.com/office/powerpoint/2010/main" val="285860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37</a:t>
            </a:fld>
            <a:endParaRPr lang="zh-CN" altLang="en-US"/>
          </a:p>
        </p:txBody>
      </p:sp>
    </p:spTree>
    <p:extLst>
      <p:ext uri="{BB962C8B-B14F-4D97-AF65-F5344CB8AC3E}">
        <p14:creationId xmlns:p14="http://schemas.microsoft.com/office/powerpoint/2010/main" val="2001415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38</a:t>
            </a:fld>
            <a:endParaRPr lang="zh-CN" altLang="en-US"/>
          </a:p>
        </p:txBody>
      </p:sp>
    </p:spTree>
    <p:extLst>
      <p:ext uri="{BB962C8B-B14F-4D97-AF65-F5344CB8AC3E}">
        <p14:creationId xmlns:p14="http://schemas.microsoft.com/office/powerpoint/2010/main" val="1685771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39</a:t>
            </a:fld>
            <a:endParaRPr lang="zh-CN" altLang="en-US"/>
          </a:p>
        </p:txBody>
      </p:sp>
    </p:spTree>
    <p:extLst>
      <p:ext uri="{BB962C8B-B14F-4D97-AF65-F5344CB8AC3E}">
        <p14:creationId xmlns:p14="http://schemas.microsoft.com/office/powerpoint/2010/main" val="254544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a:t>
            </a:fld>
            <a:endParaRPr lang="zh-CN" altLang="en-US"/>
          </a:p>
        </p:txBody>
      </p:sp>
    </p:spTree>
    <p:extLst>
      <p:ext uri="{BB962C8B-B14F-4D97-AF65-F5344CB8AC3E}">
        <p14:creationId xmlns:p14="http://schemas.microsoft.com/office/powerpoint/2010/main" val="25104260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40</a:t>
            </a:fld>
            <a:endParaRPr lang="zh-CN" altLang="en-US"/>
          </a:p>
        </p:txBody>
      </p:sp>
    </p:spTree>
    <p:extLst>
      <p:ext uri="{BB962C8B-B14F-4D97-AF65-F5344CB8AC3E}">
        <p14:creationId xmlns:p14="http://schemas.microsoft.com/office/powerpoint/2010/main" val="3409233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41</a:t>
            </a:fld>
            <a:endParaRPr lang="zh-CN" altLang="en-US"/>
          </a:p>
        </p:txBody>
      </p:sp>
    </p:spTree>
    <p:extLst>
      <p:ext uri="{BB962C8B-B14F-4D97-AF65-F5344CB8AC3E}">
        <p14:creationId xmlns:p14="http://schemas.microsoft.com/office/powerpoint/2010/main" val="4252513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42</a:t>
            </a:fld>
            <a:endParaRPr lang="zh-CN" altLang="en-US"/>
          </a:p>
        </p:txBody>
      </p:sp>
    </p:spTree>
    <p:extLst>
      <p:ext uri="{BB962C8B-B14F-4D97-AF65-F5344CB8AC3E}">
        <p14:creationId xmlns:p14="http://schemas.microsoft.com/office/powerpoint/2010/main" val="214411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43</a:t>
            </a:fld>
            <a:endParaRPr lang="zh-CN" altLang="en-US"/>
          </a:p>
        </p:txBody>
      </p:sp>
    </p:spTree>
    <p:extLst>
      <p:ext uri="{BB962C8B-B14F-4D97-AF65-F5344CB8AC3E}">
        <p14:creationId xmlns:p14="http://schemas.microsoft.com/office/powerpoint/2010/main" val="2091041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44</a:t>
            </a:fld>
            <a:endParaRPr lang="zh-CN" altLang="en-US"/>
          </a:p>
        </p:txBody>
      </p:sp>
    </p:spTree>
    <p:extLst>
      <p:ext uri="{BB962C8B-B14F-4D97-AF65-F5344CB8AC3E}">
        <p14:creationId xmlns:p14="http://schemas.microsoft.com/office/powerpoint/2010/main" val="1246182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45</a:t>
            </a:fld>
            <a:endParaRPr lang="zh-CN" altLang="en-US"/>
          </a:p>
        </p:txBody>
      </p:sp>
    </p:spTree>
    <p:extLst>
      <p:ext uri="{BB962C8B-B14F-4D97-AF65-F5344CB8AC3E}">
        <p14:creationId xmlns:p14="http://schemas.microsoft.com/office/powerpoint/2010/main" val="42329700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46</a:t>
            </a:fld>
            <a:endParaRPr lang="zh-CN" altLang="en-US"/>
          </a:p>
        </p:txBody>
      </p:sp>
    </p:spTree>
    <p:extLst>
      <p:ext uri="{BB962C8B-B14F-4D97-AF65-F5344CB8AC3E}">
        <p14:creationId xmlns:p14="http://schemas.microsoft.com/office/powerpoint/2010/main" val="154324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47</a:t>
            </a:fld>
            <a:endParaRPr lang="zh-CN" altLang="en-US"/>
          </a:p>
        </p:txBody>
      </p:sp>
    </p:spTree>
    <p:extLst>
      <p:ext uri="{BB962C8B-B14F-4D97-AF65-F5344CB8AC3E}">
        <p14:creationId xmlns:p14="http://schemas.microsoft.com/office/powerpoint/2010/main" val="3353676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48</a:t>
            </a:fld>
            <a:endParaRPr lang="zh-CN" altLang="en-US"/>
          </a:p>
        </p:txBody>
      </p:sp>
    </p:spTree>
    <p:extLst>
      <p:ext uri="{BB962C8B-B14F-4D97-AF65-F5344CB8AC3E}">
        <p14:creationId xmlns:p14="http://schemas.microsoft.com/office/powerpoint/2010/main" val="3655025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49</a:t>
            </a:fld>
            <a:endParaRPr lang="zh-CN" altLang="en-US"/>
          </a:p>
        </p:txBody>
      </p:sp>
    </p:spTree>
    <p:extLst>
      <p:ext uri="{BB962C8B-B14F-4D97-AF65-F5344CB8AC3E}">
        <p14:creationId xmlns:p14="http://schemas.microsoft.com/office/powerpoint/2010/main" val="7982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a:t>
            </a:fld>
            <a:endParaRPr lang="zh-CN" altLang="en-US"/>
          </a:p>
        </p:txBody>
      </p:sp>
    </p:spTree>
    <p:extLst>
      <p:ext uri="{BB962C8B-B14F-4D97-AF65-F5344CB8AC3E}">
        <p14:creationId xmlns:p14="http://schemas.microsoft.com/office/powerpoint/2010/main" val="2483217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50</a:t>
            </a:fld>
            <a:endParaRPr lang="zh-CN" altLang="en-US"/>
          </a:p>
        </p:txBody>
      </p:sp>
    </p:spTree>
    <p:extLst>
      <p:ext uri="{BB962C8B-B14F-4D97-AF65-F5344CB8AC3E}">
        <p14:creationId xmlns:p14="http://schemas.microsoft.com/office/powerpoint/2010/main" val="802920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51</a:t>
            </a:fld>
            <a:endParaRPr lang="zh-CN" altLang="en-US"/>
          </a:p>
        </p:txBody>
      </p:sp>
    </p:spTree>
    <p:extLst>
      <p:ext uri="{BB962C8B-B14F-4D97-AF65-F5344CB8AC3E}">
        <p14:creationId xmlns:p14="http://schemas.microsoft.com/office/powerpoint/2010/main" val="1402544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52</a:t>
            </a:fld>
            <a:endParaRPr lang="zh-CN" altLang="en-US"/>
          </a:p>
        </p:txBody>
      </p:sp>
    </p:spTree>
    <p:extLst>
      <p:ext uri="{BB962C8B-B14F-4D97-AF65-F5344CB8AC3E}">
        <p14:creationId xmlns:p14="http://schemas.microsoft.com/office/powerpoint/2010/main" val="3234243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53</a:t>
            </a:fld>
            <a:endParaRPr lang="zh-CN" altLang="en-US"/>
          </a:p>
        </p:txBody>
      </p:sp>
    </p:spTree>
    <p:extLst>
      <p:ext uri="{BB962C8B-B14F-4D97-AF65-F5344CB8AC3E}">
        <p14:creationId xmlns:p14="http://schemas.microsoft.com/office/powerpoint/2010/main" val="972286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54</a:t>
            </a:fld>
            <a:endParaRPr lang="zh-CN" altLang="en-US"/>
          </a:p>
        </p:txBody>
      </p:sp>
    </p:spTree>
    <p:extLst>
      <p:ext uri="{BB962C8B-B14F-4D97-AF65-F5344CB8AC3E}">
        <p14:creationId xmlns:p14="http://schemas.microsoft.com/office/powerpoint/2010/main" val="2001562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55</a:t>
            </a:fld>
            <a:endParaRPr lang="zh-CN" altLang="en-US"/>
          </a:p>
        </p:txBody>
      </p:sp>
    </p:spTree>
    <p:extLst>
      <p:ext uri="{BB962C8B-B14F-4D97-AF65-F5344CB8AC3E}">
        <p14:creationId xmlns:p14="http://schemas.microsoft.com/office/powerpoint/2010/main" val="1158490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56</a:t>
            </a:fld>
            <a:endParaRPr lang="zh-CN" altLang="en-US"/>
          </a:p>
        </p:txBody>
      </p:sp>
    </p:spTree>
    <p:extLst>
      <p:ext uri="{BB962C8B-B14F-4D97-AF65-F5344CB8AC3E}">
        <p14:creationId xmlns:p14="http://schemas.microsoft.com/office/powerpoint/2010/main" val="32642452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57</a:t>
            </a:fld>
            <a:endParaRPr lang="zh-CN" altLang="en-US"/>
          </a:p>
        </p:txBody>
      </p:sp>
    </p:spTree>
    <p:extLst>
      <p:ext uri="{BB962C8B-B14F-4D97-AF65-F5344CB8AC3E}">
        <p14:creationId xmlns:p14="http://schemas.microsoft.com/office/powerpoint/2010/main" val="375077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58</a:t>
            </a:fld>
            <a:endParaRPr lang="zh-CN" altLang="en-US"/>
          </a:p>
        </p:txBody>
      </p:sp>
    </p:spTree>
    <p:extLst>
      <p:ext uri="{BB962C8B-B14F-4D97-AF65-F5344CB8AC3E}">
        <p14:creationId xmlns:p14="http://schemas.microsoft.com/office/powerpoint/2010/main" val="9883357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59</a:t>
            </a:fld>
            <a:endParaRPr lang="zh-CN" altLang="en-US"/>
          </a:p>
        </p:txBody>
      </p:sp>
    </p:spTree>
    <p:extLst>
      <p:ext uri="{BB962C8B-B14F-4D97-AF65-F5344CB8AC3E}">
        <p14:creationId xmlns:p14="http://schemas.microsoft.com/office/powerpoint/2010/main" val="408601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a:t>
            </a:fld>
            <a:endParaRPr lang="zh-CN" altLang="en-US"/>
          </a:p>
        </p:txBody>
      </p:sp>
    </p:spTree>
    <p:extLst>
      <p:ext uri="{BB962C8B-B14F-4D97-AF65-F5344CB8AC3E}">
        <p14:creationId xmlns:p14="http://schemas.microsoft.com/office/powerpoint/2010/main" val="547046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60</a:t>
            </a:fld>
            <a:endParaRPr lang="zh-CN" altLang="en-US"/>
          </a:p>
        </p:txBody>
      </p:sp>
    </p:spTree>
    <p:extLst>
      <p:ext uri="{BB962C8B-B14F-4D97-AF65-F5344CB8AC3E}">
        <p14:creationId xmlns:p14="http://schemas.microsoft.com/office/powerpoint/2010/main" val="3745109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61</a:t>
            </a:fld>
            <a:endParaRPr lang="zh-CN" altLang="en-US"/>
          </a:p>
        </p:txBody>
      </p:sp>
    </p:spTree>
    <p:extLst>
      <p:ext uri="{BB962C8B-B14F-4D97-AF65-F5344CB8AC3E}">
        <p14:creationId xmlns:p14="http://schemas.microsoft.com/office/powerpoint/2010/main" val="3871910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62</a:t>
            </a:fld>
            <a:endParaRPr lang="zh-CN" altLang="en-US"/>
          </a:p>
        </p:txBody>
      </p:sp>
    </p:spTree>
    <p:extLst>
      <p:ext uri="{BB962C8B-B14F-4D97-AF65-F5344CB8AC3E}">
        <p14:creationId xmlns:p14="http://schemas.microsoft.com/office/powerpoint/2010/main" val="37117166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63</a:t>
            </a:fld>
            <a:endParaRPr lang="zh-CN" altLang="en-US"/>
          </a:p>
        </p:txBody>
      </p:sp>
    </p:spTree>
    <p:extLst>
      <p:ext uri="{BB962C8B-B14F-4D97-AF65-F5344CB8AC3E}">
        <p14:creationId xmlns:p14="http://schemas.microsoft.com/office/powerpoint/2010/main" val="42940562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64</a:t>
            </a:fld>
            <a:endParaRPr lang="zh-CN" altLang="en-US"/>
          </a:p>
        </p:txBody>
      </p:sp>
    </p:spTree>
    <p:extLst>
      <p:ext uri="{BB962C8B-B14F-4D97-AF65-F5344CB8AC3E}">
        <p14:creationId xmlns:p14="http://schemas.microsoft.com/office/powerpoint/2010/main" val="2385041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65</a:t>
            </a:fld>
            <a:endParaRPr lang="zh-CN" altLang="en-US"/>
          </a:p>
        </p:txBody>
      </p:sp>
    </p:spTree>
    <p:extLst>
      <p:ext uri="{BB962C8B-B14F-4D97-AF65-F5344CB8AC3E}">
        <p14:creationId xmlns:p14="http://schemas.microsoft.com/office/powerpoint/2010/main" val="3934150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66</a:t>
            </a:fld>
            <a:endParaRPr lang="zh-CN" altLang="en-US"/>
          </a:p>
        </p:txBody>
      </p:sp>
    </p:spTree>
    <p:extLst>
      <p:ext uri="{BB962C8B-B14F-4D97-AF65-F5344CB8AC3E}">
        <p14:creationId xmlns:p14="http://schemas.microsoft.com/office/powerpoint/2010/main" val="98849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67</a:t>
            </a:fld>
            <a:endParaRPr lang="zh-CN" altLang="en-US"/>
          </a:p>
        </p:txBody>
      </p:sp>
    </p:spTree>
    <p:extLst>
      <p:ext uri="{BB962C8B-B14F-4D97-AF65-F5344CB8AC3E}">
        <p14:creationId xmlns:p14="http://schemas.microsoft.com/office/powerpoint/2010/main" val="2165169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68</a:t>
            </a:fld>
            <a:endParaRPr lang="zh-CN" altLang="en-US"/>
          </a:p>
        </p:txBody>
      </p:sp>
    </p:spTree>
    <p:extLst>
      <p:ext uri="{BB962C8B-B14F-4D97-AF65-F5344CB8AC3E}">
        <p14:creationId xmlns:p14="http://schemas.microsoft.com/office/powerpoint/2010/main" val="2001625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69</a:t>
            </a:fld>
            <a:endParaRPr lang="zh-CN" altLang="en-US"/>
          </a:p>
        </p:txBody>
      </p:sp>
    </p:spTree>
    <p:extLst>
      <p:ext uri="{BB962C8B-B14F-4D97-AF65-F5344CB8AC3E}">
        <p14:creationId xmlns:p14="http://schemas.microsoft.com/office/powerpoint/2010/main" val="316690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a:t>
            </a:fld>
            <a:endParaRPr lang="zh-CN" altLang="en-US"/>
          </a:p>
        </p:txBody>
      </p:sp>
    </p:spTree>
    <p:extLst>
      <p:ext uri="{BB962C8B-B14F-4D97-AF65-F5344CB8AC3E}">
        <p14:creationId xmlns:p14="http://schemas.microsoft.com/office/powerpoint/2010/main" val="18884010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70</a:t>
            </a:fld>
            <a:endParaRPr lang="zh-CN" altLang="en-US"/>
          </a:p>
        </p:txBody>
      </p:sp>
    </p:spTree>
    <p:extLst>
      <p:ext uri="{BB962C8B-B14F-4D97-AF65-F5344CB8AC3E}">
        <p14:creationId xmlns:p14="http://schemas.microsoft.com/office/powerpoint/2010/main" val="2015806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71</a:t>
            </a:fld>
            <a:endParaRPr lang="zh-CN" altLang="en-US"/>
          </a:p>
        </p:txBody>
      </p:sp>
    </p:spTree>
    <p:extLst>
      <p:ext uri="{BB962C8B-B14F-4D97-AF65-F5344CB8AC3E}">
        <p14:creationId xmlns:p14="http://schemas.microsoft.com/office/powerpoint/2010/main" val="5215373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72</a:t>
            </a:fld>
            <a:endParaRPr lang="zh-CN" altLang="en-US"/>
          </a:p>
        </p:txBody>
      </p:sp>
    </p:spTree>
    <p:extLst>
      <p:ext uri="{BB962C8B-B14F-4D97-AF65-F5344CB8AC3E}">
        <p14:creationId xmlns:p14="http://schemas.microsoft.com/office/powerpoint/2010/main" val="42453941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73</a:t>
            </a:fld>
            <a:endParaRPr lang="zh-CN" altLang="en-US"/>
          </a:p>
        </p:txBody>
      </p:sp>
    </p:spTree>
    <p:extLst>
      <p:ext uri="{BB962C8B-B14F-4D97-AF65-F5344CB8AC3E}">
        <p14:creationId xmlns:p14="http://schemas.microsoft.com/office/powerpoint/2010/main" val="3845699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8</a:t>
            </a:fld>
            <a:endParaRPr lang="zh-CN" altLang="en-US"/>
          </a:p>
        </p:txBody>
      </p:sp>
    </p:spTree>
    <p:extLst>
      <p:ext uri="{BB962C8B-B14F-4D97-AF65-F5344CB8AC3E}">
        <p14:creationId xmlns:p14="http://schemas.microsoft.com/office/powerpoint/2010/main" val="4020173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9</a:t>
            </a:fld>
            <a:endParaRPr lang="zh-CN" altLang="en-US"/>
          </a:p>
        </p:txBody>
      </p:sp>
    </p:spTree>
    <p:extLst>
      <p:ext uri="{BB962C8B-B14F-4D97-AF65-F5344CB8AC3E}">
        <p14:creationId xmlns:p14="http://schemas.microsoft.com/office/powerpoint/2010/main" val="12686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50209-2F19-499E-8066-067586DDA8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B41494-7929-4F7D-9360-38558B41F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4FA023-5317-4FC8-8A85-7BA403EDD775}"/>
              </a:ext>
            </a:extLst>
          </p:cNvPr>
          <p:cNvSpPr>
            <a:spLocks noGrp="1"/>
          </p:cNvSpPr>
          <p:nvPr>
            <p:ph type="dt" sz="half" idx="10"/>
          </p:nvPr>
        </p:nvSpPr>
        <p:spPr/>
        <p:txBody>
          <a:bodyPr/>
          <a:lstStyle/>
          <a:p>
            <a:fld id="{7298D5FA-3C51-46F6-B60E-F373D60FC85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49C0F1DA-FB3A-45F0-BEE7-AEDB1E0352DC}"/>
              </a:ext>
            </a:extLst>
          </p:cNvPr>
          <p:cNvSpPr>
            <a:spLocks noGrp="1"/>
          </p:cNvSpPr>
          <p:nvPr>
            <p:ph type="ftr" sz="quarter" idx="11"/>
          </p:nvPr>
        </p:nvSpPr>
        <p:spPr/>
        <p:txBody>
          <a:bodyPr/>
          <a:lstStyle/>
          <a:p>
            <a:r>
              <a:rPr lang="zh-CN" altLang="en-US"/>
              <a:t>人工智能编程语言</a:t>
            </a:r>
          </a:p>
        </p:txBody>
      </p:sp>
      <p:sp>
        <p:nvSpPr>
          <p:cNvPr id="6" name="灯片编号占位符 5">
            <a:extLst>
              <a:ext uri="{FF2B5EF4-FFF2-40B4-BE49-F238E27FC236}">
                <a16:creationId xmlns:a16="http://schemas.microsoft.com/office/drawing/2014/main" id="{D6801339-2A68-4769-B291-38743DCD27A8}"/>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44804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4E3BF-0CAF-4141-AF5F-BA51C1FDAB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FCA6616-EF26-4728-8CD7-3C87719A9D1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3BF115-300C-482F-8D8E-A649632ACC2A}"/>
              </a:ext>
            </a:extLst>
          </p:cNvPr>
          <p:cNvSpPr>
            <a:spLocks noGrp="1"/>
          </p:cNvSpPr>
          <p:nvPr>
            <p:ph type="dt" sz="half" idx="10"/>
          </p:nvPr>
        </p:nvSpPr>
        <p:spPr/>
        <p:txBody>
          <a:bodyPr/>
          <a:lstStyle/>
          <a:p>
            <a:fld id="{FE3D6896-042A-403E-80C5-EA6F95B4A55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8136E05-426F-4A5C-9148-8C6E89B14375}"/>
              </a:ext>
            </a:extLst>
          </p:cNvPr>
          <p:cNvSpPr>
            <a:spLocks noGrp="1"/>
          </p:cNvSpPr>
          <p:nvPr>
            <p:ph type="ftr" sz="quarter" idx="11"/>
          </p:nvPr>
        </p:nvSpPr>
        <p:spPr/>
        <p:txBody>
          <a:bodyPr/>
          <a:lstStyle/>
          <a:p>
            <a:r>
              <a:rPr lang="zh-CN" altLang="en-US"/>
              <a:t>人工智能编程语言</a:t>
            </a:r>
          </a:p>
        </p:txBody>
      </p:sp>
      <p:sp>
        <p:nvSpPr>
          <p:cNvPr id="6" name="灯片编号占位符 5">
            <a:extLst>
              <a:ext uri="{FF2B5EF4-FFF2-40B4-BE49-F238E27FC236}">
                <a16:creationId xmlns:a16="http://schemas.microsoft.com/office/drawing/2014/main" id="{E452BA78-D854-438B-BADC-821D8F3525DF}"/>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86388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DF0C19F-D1FE-46A5-ADA5-08159C265E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20066D5-57F1-4D46-BDFC-E4CB9488F22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2F98CBA-3E83-4D2C-9119-5F5715EDD054}"/>
              </a:ext>
            </a:extLst>
          </p:cNvPr>
          <p:cNvSpPr>
            <a:spLocks noGrp="1"/>
          </p:cNvSpPr>
          <p:nvPr>
            <p:ph type="dt" sz="half" idx="10"/>
          </p:nvPr>
        </p:nvSpPr>
        <p:spPr/>
        <p:txBody>
          <a:bodyPr/>
          <a:lstStyle/>
          <a:p>
            <a:fld id="{AA06B09C-4697-4357-BF3F-D7645F4CFEA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780D4B4-50DA-4783-AE47-92C5A3603B9F}"/>
              </a:ext>
            </a:extLst>
          </p:cNvPr>
          <p:cNvSpPr>
            <a:spLocks noGrp="1"/>
          </p:cNvSpPr>
          <p:nvPr>
            <p:ph type="ftr" sz="quarter" idx="11"/>
          </p:nvPr>
        </p:nvSpPr>
        <p:spPr/>
        <p:txBody>
          <a:bodyPr/>
          <a:lstStyle/>
          <a:p>
            <a:r>
              <a:rPr lang="zh-CN" altLang="en-US"/>
              <a:t>人工智能编程语言</a:t>
            </a:r>
          </a:p>
        </p:txBody>
      </p:sp>
      <p:sp>
        <p:nvSpPr>
          <p:cNvPr id="6" name="灯片编号占位符 5">
            <a:extLst>
              <a:ext uri="{FF2B5EF4-FFF2-40B4-BE49-F238E27FC236}">
                <a16:creationId xmlns:a16="http://schemas.microsoft.com/office/drawing/2014/main" id="{4B2FC8B7-7C78-4083-9D83-365793B245F5}"/>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56004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39066-08A3-4DE7-90AD-8299C42EF1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A03B05-C5C6-4375-B693-10A57361DEB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FA9395-12B1-4BAE-96D5-50D718D7506C}"/>
              </a:ext>
            </a:extLst>
          </p:cNvPr>
          <p:cNvSpPr>
            <a:spLocks noGrp="1"/>
          </p:cNvSpPr>
          <p:nvPr>
            <p:ph type="dt" sz="half" idx="10"/>
          </p:nvPr>
        </p:nvSpPr>
        <p:spPr/>
        <p:txBody>
          <a:bodyPr/>
          <a:lstStyle/>
          <a:p>
            <a:fld id="{38EC671A-2F21-4D11-89D6-94F7339C4D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17116AAE-BDDB-4A2C-A2F5-56384BB6A7EE}"/>
              </a:ext>
            </a:extLst>
          </p:cNvPr>
          <p:cNvSpPr>
            <a:spLocks noGrp="1"/>
          </p:cNvSpPr>
          <p:nvPr>
            <p:ph type="ftr" sz="quarter" idx="11"/>
          </p:nvPr>
        </p:nvSpPr>
        <p:spPr/>
        <p:txBody>
          <a:bodyPr/>
          <a:lstStyle/>
          <a:p>
            <a:r>
              <a:rPr lang="zh-CN" altLang="en-US"/>
              <a:t>人工智能编程语言</a:t>
            </a:r>
          </a:p>
        </p:txBody>
      </p:sp>
      <p:sp>
        <p:nvSpPr>
          <p:cNvPr id="6" name="灯片编号占位符 5">
            <a:extLst>
              <a:ext uri="{FF2B5EF4-FFF2-40B4-BE49-F238E27FC236}">
                <a16:creationId xmlns:a16="http://schemas.microsoft.com/office/drawing/2014/main" id="{13EFFA0D-D5A2-4CD7-82A2-146AFFD08616}"/>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92949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B35C3-9445-436E-881A-11DEF1D4FE9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3CEC0D1-B285-4C5B-A4BB-531DD34175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602AC0-6F6D-4C24-9165-892B6D36A2EB}"/>
              </a:ext>
            </a:extLst>
          </p:cNvPr>
          <p:cNvSpPr>
            <a:spLocks noGrp="1"/>
          </p:cNvSpPr>
          <p:nvPr>
            <p:ph type="dt" sz="half" idx="10"/>
          </p:nvPr>
        </p:nvSpPr>
        <p:spPr/>
        <p:txBody>
          <a:bodyPr/>
          <a:lstStyle/>
          <a:p>
            <a:fld id="{11527385-892A-4402-8B09-E220DA2B21E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85E83392-75D9-4256-83A2-377B15BAAC98}"/>
              </a:ext>
            </a:extLst>
          </p:cNvPr>
          <p:cNvSpPr>
            <a:spLocks noGrp="1"/>
          </p:cNvSpPr>
          <p:nvPr>
            <p:ph type="ftr" sz="quarter" idx="11"/>
          </p:nvPr>
        </p:nvSpPr>
        <p:spPr/>
        <p:txBody>
          <a:bodyPr/>
          <a:lstStyle/>
          <a:p>
            <a:r>
              <a:rPr lang="zh-CN" altLang="en-US"/>
              <a:t>人工智能编程语言</a:t>
            </a:r>
          </a:p>
        </p:txBody>
      </p:sp>
      <p:sp>
        <p:nvSpPr>
          <p:cNvPr id="6" name="灯片编号占位符 5">
            <a:extLst>
              <a:ext uri="{FF2B5EF4-FFF2-40B4-BE49-F238E27FC236}">
                <a16:creationId xmlns:a16="http://schemas.microsoft.com/office/drawing/2014/main" id="{D8E0D32C-5D93-4D51-B7A0-3841DDE790BE}"/>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924427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E4DDE-9413-400F-BB0C-1581253225A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106711-AD2B-4259-AADC-A6082814DDA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8C1B53A-7815-453A-88F4-609C525319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DD5C5E9-0436-4DE0-9CB1-FB177F083926}"/>
              </a:ext>
            </a:extLst>
          </p:cNvPr>
          <p:cNvSpPr>
            <a:spLocks noGrp="1"/>
          </p:cNvSpPr>
          <p:nvPr>
            <p:ph type="dt" sz="half" idx="10"/>
          </p:nvPr>
        </p:nvSpPr>
        <p:spPr/>
        <p:txBody>
          <a:bodyPr/>
          <a:lstStyle/>
          <a:p>
            <a:fld id="{E0B97112-1430-444B-BA5C-02DECFF1C553}" type="datetime1">
              <a:rPr lang="zh-CN" altLang="en-US" smtClean="0"/>
              <a:t>2021/3/18</a:t>
            </a:fld>
            <a:endParaRPr lang="zh-CN" altLang="en-US"/>
          </a:p>
        </p:txBody>
      </p:sp>
      <p:sp>
        <p:nvSpPr>
          <p:cNvPr id="6" name="页脚占位符 5">
            <a:extLst>
              <a:ext uri="{FF2B5EF4-FFF2-40B4-BE49-F238E27FC236}">
                <a16:creationId xmlns:a16="http://schemas.microsoft.com/office/drawing/2014/main" id="{CD75C6E6-4226-4A8B-A196-0F183EB747BE}"/>
              </a:ext>
            </a:extLst>
          </p:cNvPr>
          <p:cNvSpPr>
            <a:spLocks noGrp="1"/>
          </p:cNvSpPr>
          <p:nvPr>
            <p:ph type="ftr" sz="quarter" idx="11"/>
          </p:nvPr>
        </p:nvSpPr>
        <p:spPr/>
        <p:txBody>
          <a:bodyPr/>
          <a:lstStyle/>
          <a:p>
            <a:r>
              <a:rPr lang="zh-CN" altLang="en-US"/>
              <a:t>人工智能编程语言</a:t>
            </a:r>
          </a:p>
        </p:txBody>
      </p:sp>
      <p:sp>
        <p:nvSpPr>
          <p:cNvPr id="7" name="灯片编号占位符 6">
            <a:extLst>
              <a:ext uri="{FF2B5EF4-FFF2-40B4-BE49-F238E27FC236}">
                <a16:creationId xmlns:a16="http://schemas.microsoft.com/office/drawing/2014/main" id="{39FF8793-8FD8-4CF8-B68B-0E73AB76CC4F}"/>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5940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0F292-6AB7-41E5-BC7B-225E7CB9D7A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85D04B-7D3B-42C5-BC19-8C516FD91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FF75690-C89B-4CE9-940A-42BD8DD1AA8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564889D-39A9-4AE5-BCD2-0B51645CAE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07B8746-2979-4142-91D9-596FB28282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F297C82-EB60-49DB-B0BE-B4B929E26090}"/>
              </a:ext>
            </a:extLst>
          </p:cNvPr>
          <p:cNvSpPr>
            <a:spLocks noGrp="1"/>
          </p:cNvSpPr>
          <p:nvPr>
            <p:ph type="dt" sz="half" idx="10"/>
          </p:nvPr>
        </p:nvSpPr>
        <p:spPr/>
        <p:txBody>
          <a:bodyPr/>
          <a:lstStyle/>
          <a:p>
            <a:fld id="{8840E80A-D6C9-4CA4-9DF1-16B80FA917B4}" type="datetime1">
              <a:rPr lang="zh-CN" altLang="en-US" smtClean="0"/>
              <a:t>2021/3/18</a:t>
            </a:fld>
            <a:endParaRPr lang="zh-CN" altLang="en-US"/>
          </a:p>
        </p:txBody>
      </p:sp>
      <p:sp>
        <p:nvSpPr>
          <p:cNvPr id="8" name="页脚占位符 7">
            <a:extLst>
              <a:ext uri="{FF2B5EF4-FFF2-40B4-BE49-F238E27FC236}">
                <a16:creationId xmlns:a16="http://schemas.microsoft.com/office/drawing/2014/main" id="{5B2C76A4-199A-40CF-A5FE-6F2DF6BF473E}"/>
              </a:ext>
            </a:extLst>
          </p:cNvPr>
          <p:cNvSpPr>
            <a:spLocks noGrp="1"/>
          </p:cNvSpPr>
          <p:nvPr>
            <p:ph type="ftr" sz="quarter" idx="11"/>
          </p:nvPr>
        </p:nvSpPr>
        <p:spPr/>
        <p:txBody>
          <a:bodyPr/>
          <a:lstStyle/>
          <a:p>
            <a:r>
              <a:rPr lang="zh-CN" altLang="en-US"/>
              <a:t>人工智能编程语言</a:t>
            </a:r>
          </a:p>
        </p:txBody>
      </p:sp>
      <p:sp>
        <p:nvSpPr>
          <p:cNvPr id="9" name="灯片编号占位符 8">
            <a:extLst>
              <a:ext uri="{FF2B5EF4-FFF2-40B4-BE49-F238E27FC236}">
                <a16:creationId xmlns:a16="http://schemas.microsoft.com/office/drawing/2014/main" id="{4BFF5237-5940-4877-BB6C-1714BE0DFD62}"/>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848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DC7B5-42F3-4662-BB5A-47D5971254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F78CE8-44C0-4067-89E5-BA2F27437FF7}"/>
              </a:ext>
            </a:extLst>
          </p:cNvPr>
          <p:cNvSpPr>
            <a:spLocks noGrp="1"/>
          </p:cNvSpPr>
          <p:nvPr>
            <p:ph type="dt" sz="half" idx="10"/>
          </p:nvPr>
        </p:nvSpPr>
        <p:spPr/>
        <p:txBody>
          <a:bodyPr/>
          <a:lstStyle/>
          <a:p>
            <a:fld id="{17147DF4-183F-42DC-9D28-726EC440F9CB}" type="datetime1">
              <a:rPr lang="zh-CN" altLang="en-US" smtClean="0"/>
              <a:t>2021/3/18</a:t>
            </a:fld>
            <a:endParaRPr lang="zh-CN" altLang="en-US"/>
          </a:p>
        </p:txBody>
      </p:sp>
      <p:sp>
        <p:nvSpPr>
          <p:cNvPr id="4" name="页脚占位符 3">
            <a:extLst>
              <a:ext uri="{FF2B5EF4-FFF2-40B4-BE49-F238E27FC236}">
                <a16:creationId xmlns:a16="http://schemas.microsoft.com/office/drawing/2014/main" id="{67C9FA1A-1A7E-4374-80B7-16B03775AD3A}"/>
              </a:ext>
            </a:extLst>
          </p:cNvPr>
          <p:cNvSpPr>
            <a:spLocks noGrp="1"/>
          </p:cNvSpPr>
          <p:nvPr>
            <p:ph type="ftr" sz="quarter" idx="11"/>
          </p:nvPr>
        </p:nvSpPr>
        <p:spPr/>
        <p:txBody>
          <a:bodyPr/>
          <a:lstStyle/>
          <a:p>
            <a:r>
              <a:rPr lang="zh-CN" altLang="en-US"/>
              <a:t>人工智能编程语言</a:t>
            </a:r>
          </a:p>
        </p:txBody>
      </p:sp>
      <p:sp>
        <p:nvSpPr>
          <p:cNvPr id="5" name="灯片编号占位符 4">
            <a:extLst>
              <a:ext uri="{FF2B5EF4-FFF2-40B4-BE49-F238E27FC236}">
                <a16:creationId xmlns:a16="http://schemas.microsoft.com/office/drawing/2014/main" id="{221CA9F0-2BAA-4FB3-BC84-54D4912B2A74}"/>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689159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03295F-08AA-448A-A31C-3054F3B6A109}"/>
              </a:ext>
            </a:extLst>
          </p:cNvPr>
          <p:cNvSpPr>
            <a:spLocks noGrp="1"/>
          </p:cNvSpPr>
          <p:nvPr>
            <p:ph type="dt" sz="half" idx="10"/>
          </p:nvPr>
        </p:nvSpPr>
        <p:spPr/>
        <p:txBody>
          <a:bodyPr/>
          <a:lstStyle/>
          <a:p>
            <a:fld id="{F109F3F0-F585-4236-9054-E72AE3ACAE14}" type="datetime1">
              <a:rPr lang="zh-CN" altLang="en-US" smtClean="0"/>
              <a:t>2021/3/18</a:t>
            </a:fld>
            <a:endParaRPr lang="zh-CN" altLang="en-US"/>
          </a:p>
        </p:txBody>
      </p:sp>
      <p:sp>
        <p:nvSpPr>
          <p:cNvPr id="3" name="页脚占位符 2">
            <a:extLst>
              <a:ext uri="{FF2B5EF4-FFF2-40B4-BE49-F238E27FC236}">
                <a16:creationId xmlns:a16="http://schemas.microsoft.com/office/drawing/2014/main" id="{9E689913-42C8-477F-AC9C-899DCEA93E29}"/>
              </a:ext>
            </a:extLst>
          </p:cNvPr>
          <p:cNvSpPr>
            <a:spLocks noGrp="1"/>
          </p:cNvSpPr>
          <p:nvPr>
            <p:ph type="ftr" sz="quarter" idx="11"/>
          </p:nvPr>
        </p:nvSpPr>
        <p:spPr/>
        <p:txBody>
          <a:bodyPr/>
          <a:lstStyle/>
          <a:p>
            <a:r>
              <a:rPr lang="zh-CN" altLang="en-US"/>
              <a:t>人工智能编程语言</a:t>
            </a:r>
          </a:p>
        </p:txBody>
      </p:sp>
      <p:sp>
        <p:nvSpPr>
          <p:cNvPr id="4" name="灯片编号占位符 3">
            <a:extLst>
              <a:ext uri="{FF2B5EF4-FFF2-40B4-BE49-F238E27FC236}">
                <a16:creationId xmlns:a16="http://schemas.microsoft.com/office/drawing/2014/main" id="{DA2C55A3-67CC-496D-A510-81B4813E67D0}"/>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416532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065B8-EE1E-4B38-9CCE-715234CAD4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1E0B91-DFA4-4A4C-B28B-667FCCDB2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ABA9EC7-5C59-4DCD-A03B-E16744E31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4ECA569-DCAF-4C65-8CF5-ECBD37861884}"/>
              </a:ext>
            </a:extLst>
          </p:cNvPr>
          <p:cNvSpPr>
            <a:spLocks noGrp="1"/>
          </p:cNvSpPr>
          <p:nvPr>
            <p:ph type="dt" sz="half" idx="10"/>
          </p:nvPr>
        </p:nvSpPr>
        <p:spPr/>
        <p:txBody>
          <a:bodyPr/>
          <a:lstStyle/>
          <a:p>
            <a:fld id="{23B5144B-3C4A-4877-AD03-95E336599842}" type="datetime1">
              <a:rPr lang="zh-CN" altLang="en-US" smtClean="0"/>
              <a:t>2021/3/18</a:t>
            </a:fld>
            <a:endParaRPr lang="zh-CN" altLang="en-US"/>
          </a:p>
        </p:txBody>
      </p:sp>
      <p:sp>
        <p:nvSpPr>
          <p:cNvPr id="6" name="页脚占位符 5">
            <a:extLst>
              <a:ext uri="{FF2B5EF4-FFF2-40B4-BE49-F238E27FC236}">
                <a16:creationId xmlns:a16="http://schemas.microsoft.com/office/drawing/2014/main" id="{32BD2980-8978-4636-B3E1-64709658D3D4}"/>
              </a:ext>
            </a:extLst>
          </p:cNvPr>
          <p:cNvSpPr>
            <a:spLocks noGrp="1"/>
          </p:cNvSpPr>
          <p:nvPr>
            <p:ph type="ftr" sz="quarter" idx="11"/>
          </p:nvPr>
        </p:nvSpPr>
        <p:spPr/>
        <p:txBody>
          <a:bodyPr/>
          <a:lstStyle/>
          <a:p>
            <a:r>
              <a:rPr lang="zh-CN" altLang="en-US"/>
              <a:t>人工智能编程语言</a:t>
            </a:r>
          </a:p>
        </p:txBody>
      </p:sp>
      <p:sp>
        <p:nvSpPr>
          <p:cNvPr id="7" name="灯片编号占位符 6">
            <a:extLst>
              <a:ext uri="{FF2B5EF4-FFF2-40B4-BE49-F238E27FC236}">
                <a16:creationId xmlns:a16="http://schemas.microsoft.com/office/drawing/2014/main" id="{32640EEE-CE06-49FB-AB71-301F13BCD907}"/>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3472339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23F53-B7C8-4246-8C70-EAB6B77A53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3D3AB4-32CC-4D26-BED9-AA2CCAB43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3B92619-FF06-471F-AB6B-CBF2252EC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D02A9F-2862-48F6-9421-A8FE25250D60}"/>
              </a:ext>
            </a:extLst>
          </p:cNvPr>
          <p:cNvSpPr>
            <a:spLocks noGrp="1"/>
          </p:cNvSpPr>
          <p:nvPr>
            <p:ph type="dt" sz="half" idx="10"/>
          </p:nvPr>
        </p:nvSpPr>
        <p:spPr/>
        <p:txBody>
          <a:bodyPr/>
          <a:lstStyle/>
          <a:p>
            <a:fld id="{9F965F8C-2374-4567-BEA0-4D4412D5CB8D}" type="datetime1">
              <a:rPr lang="zh-CN" altLang="en-US" smtClean="0"/>
              <a:t>2021/3/18</a:t>
            </a:fld>
            <a:endParaRPr lang="zh-CN" altLang="en-US"/>
          </a:p>
        </p:txBody>
      </p:sp>
      <p:sp>
        <p:nvSpPr>
          <p:cNvPr id="6" name="页脚占位符 5">
            <a:extLst>
              <a:ext uri="{FF2B5EF4-FFF2-40B4-BE49-F238E27FC236}">
                <a16:creationId xmlns:a16="http://schemas.microsoft.com/office/drawing/2014/main" id="{AE74B342-21D3-4B71-826A-35F020B819F4}"/>
              </a:ext>
            </a:extLst>
          </p:cNvPr>
          <p:cNvSpPr>
            <a:spLocks noGrp="1"/>
          </p:cNvSpPr>
          <p:nvPr>
            <p:ph type="ftr" sz="quarter" idx="11"/>
          </p:nvPr>
        </p:nvSpPr>
        <p:spPr/>
        <p:txBody>
          <a:bodyPr/>
          <a:lstStyle/>
          <a:p>
            <a:r>
              <a:rPr lang="zh-CN" altLang="en-US"/>
              <a:t>人工智能编程语言</a:t>
            </a:r>
          </a:p>
        </p:txBody>
      </p:sp>
      <p:sp>
        <p:nvSpPr>
          <p:cNvPr id="7" name="灯片编号占位符 6">
            <a:extLst>
              <a:ext uri="{FF2B5EF4-FFF2-40B4-BE49-F238E27FC236}">
                <a16:creationId xmlns:a16="http://schemas.microsoft.com/office/drawing/2014/main" id="{4A96DB19-F811-4177-B570-056F9A3AA4C4}"/>
              </a:ext>
            </a:extLst>
          </p:cNvPr>
          <p:cNvSpPr>
            <a:spLocks noGrp="1"/>
          </p:cNvSpPr>
          <p:nvPr>
            <p:ph type="sldNum" sz="quarter" idx="12"/>
          </p:nvPr>
        </p:nvSpPr>
        <p:spPr/>
        <p:txBody>
          <a:body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1000454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656BF2-1907-4319-9385-5D2F90EDD5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FCC09FC-8EEC-4C8D-B0EA-9905054E3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299EB7-7531-4832-ADCD-1AC06EBB1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19248-0DE7-4452-9C73-517DD279D8C8}"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133DDBC-9FB9-492E-87E3-12B09EB47E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人工智能编程语言</a:t>
            </a:r>
          </a:p>
        </p:txBody>
      </p:sp>
      <p:sp>
        <p:nvSpPr>
          <p:cNvPr id="6" name="灯片编号占位符 5">
            <a:extLst>
              <a:ext uri="{FF2B5EF4-FFF2-40B4-BE49-F238E27FC236}">
                <a16:creationId xmlns:a16="http://schemas.microsoft.com/office/drawing/2014/main" id="{3BF09FF8-0B5D-448F-B7F3-64D544EDF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6572-147E-4C0B-B190-A38FDD229D6E}" type="slidenum">
              <a:rPr lang="zh-CN" altLang="en-US" smtClean="0"/>
              <a:t>‹#›</a:t>
            </a:fld>
            <a:endParaRPr lang="zh-CN" altLang="en-US"/>
          </a:p>
        </p:txBody>
      </p:sp>
    </p:spTree>
    <p:extLst>
      <p:ext uri="{BB962C8B-B14F-4D97-AF65-F5344CB8AC3E}">
        <p14:creationId xmlns:p14="http://schemas.microsoft.com/office/powerpoint/2010/main" val="303323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a:fillRect/>
          </a:stretch>
        </p:blipFill>
        <p:spPr>
          <a:xfrm>
            <a:off x="15050" y="4882317"/>
            <a:ext cx="5870824" cy="1975682"/>
          </a:xfrm>
          <a:prstGeom prst="rect">
            <a:avLst/>
          </a:prstGeom>
        </p:spPr>
      </p:pic>
      <p:grpSp>
        <p:nvGrpSpPr>
          <p:cNvPr id="2" name="组合 1"/>
          <p:cNvGrpSpPr/>
          <p:nvPr/>
        </p:nvGrpSpPr>
        <p:grpSpPr>
          <a:xfrm>
            <a:off x="4693001" y="-384433"/>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52349" y="4882316"/>
            <a:ext cx="12192000" cy="1975683"/>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2349" y="4712679"/>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4400" y="2806683"/>
            <a:ext cx="10010692" cy="1323439"/>
          </a:xfrm>
          <a:prstGeom prst="rect">
            <a:avLst/>
          </a:prstGeom>
          <a:noFill/>
        </p:spPr>
        <p:txBody>
          <a:bodyPr wrap="square" rtlCol="0">
            <a:spAutoFit/>
          </a:bodyPr>
          <a:lstStyle/>
          <a:p>
            <a:pPr algn="ctr"/>
            <a:r>
              <a:rPr lang="zh-CN" altLang="en-US" sz="8000" b="1" dirty="0">
                <a:solidFill>
                  <a:srgbClr val="014924"/>
                </a:solidFill>
                <a:latin typeface="微软雅黑" panose="020B0503020204020204" pitchFamily="34" charset="-122"/>
                <a:ea typeface="微软雅黑" panose="020B0503020204020204" pitchFamily="34" charset="-122"/>
              </a:rPr>
              <a:t>人工智能编程语言</a:t>
            </a:r>
          </a:p>
        </p:txBody>
      </p:sp>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266201"/>
            <a:ext cx="1936392" cy="1930811"/>
          </a:xfrm>
          <a:prstGeom prst="rect">
            <a:avLst/>
          </a:prstGeom>
        </p:spPr>
      </p:pic>
      <p:sp>
        <p:nvSpPr>
          <p:cNvPr id="3" name="灯片编号占位符 2">
            <a:extLst>
              <a:ext uri="{FF2B5EF4-FFF2-40B4-BE49-F238E27FC236}">
                <a16:creationId xmlns:a16="http://schemas.microsoft.com/office/drawing/2014/main" id="{A21CA753-2F20-454F-ADAE-D38D99F372BA}"/>
              </a:ext>
            </a:extLst>
          </p:cNvPr>
          <p:cNvSpPr>
            <a:spLocks noGrp="1"/>
          </p:cNvSpPr>
          <p:nvPr>
            <p:ph type="sldNum" sz="quarter" idx="12"/>
          </p:nvPr>
        </p:nvSpPr>
        <p:spPr/>
        <p:txBody>
          <a:bodyPr/>
          <a:lstStyle/>
          <a:p>
            <a:fld id="{FEB76572-147E-4C0B-B190-A38FDD229D6E}" type="slidenum">
              <a:rPr lang="zh-CN" altLang="en-US" smtClean="0"/>
              <a:t>1</a:t>
            </a:fld>
            <a:endParaRPr lang="zh-CN" altLang="en-US"/>
          </a:p>
        </p:txBody>
      </p:sp>
      <p:sp>
        <p:nvSpPr>
          <p:cNvPr id="4" name="日期占位符 3">
            <a:extLst>
              <a:ext uri="{FF2B5EF4-FFF2-40B4-BE49-F238E27FC236}">
                <a16:creationId xmlns:a16="http://schemas.microsoft.com/office/drawing/2014/main" id="{E6FE16FA-2014-448D-9DC7-750B95299084}"/>
              </a:ext>
            </a:extLst>
          </p:cNvPr>
          <p:cNvSpPr>
            <a:spLocks noGrp="1"/>
          </p:cNvSpPr>
          <p:nvPr>
            <p:ph type="dt" sz="half" idx="10"/>
          </p:nvPr>
        </p:nvSpPr>
        <p:spPr/>
        <p:txBody>
          <a:bodyPr/>
          <a:lstStyle/>
          <a:p>
            <a:fld id="{3EF90E82-7102-4796-934C-187DC2C7770E}" type="datetime1">
              <a:rPr lang="zh-CN" altLang="en-US" smtClean="0"/>
              <a:t>2021/3/18</a:t>
            </a:fld>
            <a:endParaRPr lang="zh-CN" altLang="en-US"/>
          </a:p>
        </p:txBody>
      </p:sp>
      <p:sp>
        <p:nvSpPr>
          <p:cNvPr id="10" name="页脚占位符 9">
            <a:extLst>
              <a:ext uri="{FF2B5EF4-FFF2-40B4-BE49-F238E27FC236}">
                <a16:creationId xmlns:a16="http://schemas.microsoft.com/office/drawing/2014/main" id="{DA0F61DB-B999-4FC8-81DC-FA305DC5BDAC}"/>
              </a:ext>
            </a:extLst>
          </p:cNvPr>
          <p:cNvSpPr>
            <a:spLocks noGrp="1"/>
          </p:cNvSpPr>
          <p:nvPr>
            <p:ph type="ftr" sz="quarter" idx="11"/>
          </p:nvPr>
        </p:nvSpPr>
        <p:spPr/>
        <p:txBody>
          <a:bodyPr/>
          <a:lstStyle/>
          <a:p>
            <a:r>
              <a:rPr lang="zh-CN" altLang="en-US"/>
              <a:t>人工智能编程语言</a:t>
            </a:r>
          </a:p>
        </p:txBody>
      </p:sp>
      <p:sp>
        <p:nvSpPr>
          <p:cNvPr id="17" name="TextBox 3">
            <a:extLst>
              <a:ext uri="{FF2B5EF4-FFF2-40B4-BE49-F238E27FC236}">
                <a16:creationId xmlns:a16="http://schemas.microsoft.com/office/drawing/2014/main" id="{F0CC8361-6658-4E05-A309-6B09B3AF4DF0}"/>
              </a:ext>
            </a:extLst>
          </p:cNvPr>
          <p:cNvSpPr txBox="1"/>
          <p:nvPr/>
        </p:nvSpPr>
        <p:spPr>
          <a:xfrm>
            <a:off x="1931657" y="5028748"/>
            <a:ext cx="8277225" cy="1384995"/>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中山大学智能工程学院    王帅</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wangsh368@mail.sysu.edu.cn</a:t>
            </a:r>
            <a:endParaRPr lang="zh-CN" altLang="en-US" sz="2800"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2021-03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函数的调用</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86AF67D-551D-4710-9CBE-8B705E17C937}"/>
              </a:ext>
            </a:extLst>
          </p:cNvPr>
          <p:cNvSpPr>
            <a:spLocks noGrp="1"/>
          </p:cNvSpPr>
          <p:nvPr>
            <p:ph type="dt" sz="half" idx="10"/>
          </p:nvPr>
        </p:nvSpPr>
        <p:spPr/>
        <p:txBody>
          <a:bodyPr/>
          <a:lstStyle/>
          <a:p>
            <a:fld id="{3B639B5E-AFEC-4B24-BAFF-96C786CF3D6E}" type="datetime1">
              <a:rPr lang="zh-CN" altLang="en-US" smtClean="0"/>
              <a:t>2021/3/18</a:t>
            </a:fld>
            <a:endParaRPr lang="zh-CN" altLang="en-US"/>
          </a:p>
        </p:txBody>
      </p:sp>
      <p:sp>
        <p:nvSpPr>
          <p:cNvPr id="5" name="页脚占位符 4">
            <a:extLst>
              <a:ext uri="{FF2B5EF4-FFF2-40B4-BE49-F238E27FC236}">
                <a16:creationId xmlns:a16="http://schemas.microsoft.com/office/drawing/2014/main" id="{868E66D3-A6C2-49DE-9227-4047DB79DD40}"/>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CBC9399-F645-4FFC-9633-0E95F15B0EE2}"/>
              </a:ext>
            </a:extLst>
          </p:cNvPr>
          <p:cNvSpPr>
            <a:spLocks noGrp="1"/>
          </p:cNvSpPr>
          <p:nvPr>
            <p:ph idx="1"/>
          </p:nvPr>
        </p:nvSpPr>
        <p:spPr>
          <a:xfrm>
            <a:off x="677196" y="1564707"/>
            <a:ext cx="10676604" cy="3371087"/>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如果所调用的子函数内容过于简单，全部单独存成函数文件容易造成混乱。可以将其与主函数写在同一个文件中。</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 </a:t>
            </a:r>
            <a:r>
              <a:rPr lang="en-US" altLang="zh-CN" dirty="0" err="1">
                <a:latin typeface="微软雅黑" panose="020B0503020204020204" pitchFamily="34" charset="-122"/>
                <a:ea typeface="微软雅黑" panose="020B0503020204020204" pitchFamily="34" charset="-122"/>
              </a:rPr>
              <a:t>mathMain.m</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但这样有一个缺陷，即这些子函数将不能被其他主函数调用</a:t>
            </a:r>
            <a:endParaRPr lang="en-US" altLang="zh-CN" dirty="0">
              <a:latin typeface="微软雅黑" panose="020B0503020204020204" pitchFamily="34" charset="-122"/>
              <a:ea typeface="微软雅黑" panose="020B0503020204020204" pitchFamily="34" charset="-122"/>
            </a:endParaRPr>
          </a:p>
        </p:txBody>
      </p:sp>
      <p:sp>
        <p:nvSpPr>
          <p:cNvPr id="15" name="圆角矩形 10">
            <a:extLst>
              <a:ext uri="{FF2B5EF4-FFF2-40B4-BE49-F238E27FC236}">
                <a16:creationId xmlns:a16="http://schemas.microsoft.com/office/drawing/2014/main" id="{D376962E-7A66-4D4C-863E-B881572FD38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0320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本次课程内容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444BFC8F-FCDB-4F3D-9322-2CDDB306C67F}"/>
              </a:ext>
            </a:extLst>
          </p:cNvPr>
          <p:cNvSpPr>
            <a:spLocks noGrp="1"/>
          </p:cNvSpPr>
          <p:nvPr>
            <p:ph idx="1"/>
          </p:nvPr>
        </p:nvSpPr>
        <p:spPr>
          <a:xfrm>
            <a:off x="628650" y="1623701"/>
            <a:ext cx="7886700" cy="4285486"/>
          </a:xfrm>
        </p:spPr>
        <p:txBody>
          <a:bodyPr>
            <a:normAutofit/>
          </a:bodyPr>
          <a:lstStyle/>
          <a:p>
            <a:pPr>
              <a:spcBef>
                <a:spcPts val="1800"/>
              </a:spcBef>
            </a:pPr>
            <a:r>
              <a:rPr lang="zh-CN" altLang="en-US" dirty="0">
                <a:latin typeface="微软雅黑" panose="020B0503020204020204" pitchFamily="34" charset="-122"/>
                <a:ea typeface="微软雅黑" panose="020B0503020204020204" pitchFamily="34" charset="-122"/>
              </a:rPr>
              <a:t>复习上周课程内容</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solidFill>
                  <a:srgbClr val="FF0000"/>
                </a:solidFill>
                <a:latin typeface="微软雅黑" panose="020B0503020204020204" pitchFamily="34" charset="-122"/>
                <a:ea typeface="微软雅黑" panose="020B0503020204020204" pitchFamily="34" charset="-122"/>
              </a:rPr>
              <a:t>MATLAB</a:t>
            </a:r>
            <a:r>
              <a:rPr lang="zh-CN" altLang="en-US" dirty="0">
                <a:solidFill>
                  <a:srgbClr val="FF0000"/>
                </a:solidFill>
                <a:latin typeface="微软雅黑" panose="020B0503020204020204" pitchFamily="34" charset="-122"/>
                <a:ea typeface="微软雅黑" panose="020B0503020204020204" pitchFamily="34" charset="-122"/>
              </a:rPr>
              <a:t>基础绘图</a:t>
            </a:r>
            <a:endParaRPr lang="en-US" altLang="zh-CN" dirty="0">
              <a:solidFill>
                <a:srgbClr val="FF0000"/>
              </a:solidFill>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进阶绘图</a:t>
            </a:r>
          </a:p>
        </p:txBody>
      </p:sp>
      <p:sp>
        <p:nvSpPr>
          <p:cNvPr id="15" name="圆角矩形 10">
            <a:extLst>
              <a:ext uri="{FF2B5EF4-FFF2-40B4-BE49-F238E27FC236}">
                <a16:creationId xmlns:a16="http://schemas.microsoft.com/office/drawing/2014/main" id="{4ECC1866-5558-4B6F-80EA-A643E502C23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19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ABAADC8E-C906-49EC-BF47-4E7DF69865AA}"/>
              </a:ext>
            </a:extLst>
          </p:cNvPr>
          <p:cNvPicPr>
            <a:picLocks noChangeAspect="1"/>
          </p:cNvPicPr>
          <p:nvPr/>
        </p:nvPicPr>
        <p:blipFill>
          <a:blip r:embed="rId4"/>
          <a:stretch>
            <a:fillRect/>
          </a:stretch>
        </p:blipFill>
        <p:spPr>
          <a:xfrm>
            <a:off x="1721990" y="1654488"/>
            <a:ext cx="8845826" cy="4488927"/>
          </a:xfrm>
          <a:prstGeom prst="rect">
            <a:avLst/>
          </a:prstGeom>
        </p:spPr>
      </p:pic>
      <p:sp>
        <p:nvSpPr>
          <p:cNvPr id="15" name="圆角矩形 10">
            <a:extLst>
              <a:ext uri="{FF2B5EF4-FFF2-40B4-BE49-F238E27FC236}">
                <a16:creationId xmlns:a16="http://schemas.microsoft.com/office/drawing/2014/main" id="{3CF6DD9F-60CE-4F2C-80E7-AB57B13873C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77540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1A3ABCBC-BA4C-45EF-BF26-8B10C5F11C29}"/>
              </a:ext>
            </a:extLst>
          </p:cNvPr>
          <p:cNvPicPr>
            <a:picLocks noChangeAspect="1"/>
          </p:cNvPicPr>
          <p:nvPr/>
        </p:nvPicPr>
        <p:blipFill>
          <a:blip r:embed="rId4"/>
          <a:stretch>
            <a:fillRect/>
          </a:stretch>
        </p:blipFill>
        <p:spPr>
          <a:xfrm>
            <a:off x="2867025" y="1553078"/>
            <a:ext cx="6457950" cy="4843463"/>
          </a:xfrm>
          <a:prstGeom prst="rect">
            <a:avLst/>
          </a:prstGeom>
        </p:spPr>
      </p:pic>
      <p:sp>
        <p:nvSpPr>
          <p:cNvPr id="15" name="圆角矩形 10">
            <a:extLst>
              <a:ext uri="{FF2B5EF4-FFF2-40B4-BE49-F238E27FC236}">
                <a16:creationId xmlns:a16="http://schemas.microsoft.com/office/drawing/2014/main" id="{ABFCD8E7-2237-41AA-A952-38679B7CD2C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2864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5F330CBD-CF5B-46F8-AE3A-D33A65CF4C9A}"/>
              </a:ext>
            </a:extLst>
          </p:cNvPr>
          <p:cNvPicPr>
            <a:picLocks noChangeAspect="1"/>
          </p:cNvPicPr>
          <p:nvPr/>
        </p:nvPicPr>
        <p:blipFill>
          <a:blip r:embed="rId4"/>
          <a:stretch>
            <a:fillRect/>
          </a:stretch>
        </p:blipFill>
        <p:spPr>
          <a:xfrm>
            <a:off x="2556711" y="1869529"/>
            <a:ext cx="7086600" cy="4219575"/>
          </a:xfrm>
          <a:prstGeom prst="rect">
            <a:avLst/>
          </a:prstGeom>
        </p:spPr>
      </p:pic>
      <p:pic>
        <p:nvPicPr>
          <p:cNvPr id="15" name="Picture 2">
            <a:extLst>
              <a:ext uri="{FF2B5EF4-FFF2-40B4-BE49-F238E27FC236}">
                <a16:creationId xmlns:a16="http://schemas.microsoft.com/office/drawing/2014/main" id="{DD18993E-EE18-46B9-8CB5-F3F5A6555F9D}"/>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711" y="1869529"/>
            <a:ext cx="7088400" cy="4219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D2D543E4-DEE6-44C4-BD26-FC00F602F02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4911" y="1869154"/>
            <a:ext cx="7088400" cy="4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17318722-BEBD-47A0-878E-51470799EE0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911" y="1868404"/>
            <a:ext cx="7088400" cy="4219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903904FF-FDF2-4371-B56C-DCB7E14012E4}"/>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4911" y="1873804"/>
            <a:ext cx="7099200" cy="4208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a:extLst>
              <a:ext uri="{FF2B5EF4-FFF2-40B4-BE49-F238E27FC236}">
                <a16:creationId xmlns:a16="http://schemas.microsoft.com/office/drawing/2014/main" id="{71184D01-7C96-45A8-A1D8-8902E974E89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5711" y="1863004"/>
            <a:ext cx="7088400" cy="4219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074B80B2-885C-4CE2-AD47-D94DF782902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4711" y="1876054"/>
            <a:ext cx="7088400" cy="4219200"/>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782A3140-F9C6-4CF9-A56B-15C224E803EE}"/>
              </a:ext>
            </a:extLst>
          </p:cNvPr>
          <p:cNvPicPr>
            <a:picLocks/>
          </p:cNvPicPr>
          <p:nvPr/>
        </p:nvPicPr>
        <p:blipFill>
          <a:blip r:embed="rId11"/>
          <a:stretch>
            <a:fillRect/>
          </a:stretch>
        </p:blipFill>
        <p:spPr>
          <a:xfrm>
            <a:off x="2592711" y="1849954"/>
            <a:ext cx="7088400" cy="4219200"/>
          </a:xfrm>
          <a:prstGeom prst="rect">
            <a:avLst/>
          </a:prstGeom>
        </p:spPr>
      </p:pic>
      <p:sp>
        <p:nvSpPr>
          <p:cNvPr id="22" name="圆角矩形 10">
            <a:extLst>
              <a:ext uri="{FF2B5EF4-FFF2-40B4-BE49-F238E27FC236}">
                <a16:creationId xmlns:a16="http://schemas.microsoft.com/office/drawing/2014/main" id="{CE1581E3-61B8-4C9D-AAA9-B0CA05358EFB}"/>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170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CFB1ACE5-B30A-48D1-944B-CE052EFFA521}"/>
              </a:ext>
            </a:extLst>
          </p:cNvPr>
          <p:cNvSpPr>
            <a:spLocks noGrp="1"/>
          </p:cNvSpPr>
          <p:nvPr>
            <p:ph idx="1"/>
          </p:nvPr>
        </p:nvSpPr>
        <p:spPr>
          <a:xfrm>
            <a:off x="677196" y="1564707"/>
            <a:ext cx="10676604" cy="1571783"/>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 MATLAB</a:t>
            </a:r>
            <a:r>
              <a:rPr lang="zh-CN" altLang="en-US" dirty="0">
                <a:latin typeface="微软雅黑" panose="020B0503020204020204" pitchFamily="34" charset="-122"/>
                <a:ea typeface="微软雅黑" panose="020B0503020204020204" pitchFamily="34" charset="-122"/>
              </a:rPr>
              <a:t>有着很强大的绘图功能，可以画一般的</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图、统计图、雷达图，还可以画各种</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的立体图</a:t>
            </a:r>
            <a:endParaRPr lang="en-US" altLang="zh-CN"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5AC5C849-E08B-4277-A952-EB9AACB25F23}"/>
              </a:ext>
            </a:extLst>
          </p:cNvPr>
          <p:cNvPicPr>
            <a:picLocks noChangeAspect="1"/>
          </p:cNvPicPr>
          <p:nvPr/>
        </p:nvPicPr>
        <p:blipFill>
          <a:blip r:embed="rId4"/>
          <a:stretch>
            <a:fillRect/>
          </a:stretch>
        </p:blipFill>
        <p:spPr>
          <a:xfrm>
            <a:off x="2018639" y="2623819"/>
            <a:ext cx="2624440" cy="1963946"/>
          </a:xfrm>
          <a:prstGeom prst="rect">
            <a:avLst/>
          </a:prstGeom>
        </p:spPr>
      </p:pic>
      <p:pic>
        <p:nvPicPr>
          <p:cNvPr id="16" name="图片 15">
            <a:extLst>
              <a:ext uri="{FF2B5EF4-FFF2-40B4-BE49-F238E27FC236}">
                <a16:creationId xmlns:a16="http://schemas.microsoft.com/office/drawing/2014/main" id="{05A33204-1FDC-43D2-8F5B-2ABB757820A7}"/>
              </a:ext>
            </a:extLst>
          </p:cNvPr>
          <p:cNvPicPr>
            <a:picLocks noChangeAspect="1"/>
          </p:cNvPicPr>
          <p:nvPr/>
        </p:nvPicPr>
        <p:blipFill rotWithShape="1">
          <a:blip r:embed="rId5"/>
          <a:srcRect l="18155" r="13387" b="21270"/>
          <a:stretch/>
        </p:blipFill>
        <p:spPr>
          <a:xfrm>
            <a:off x="4643079" y="2623819"/>
            <a:ext cx="2920417" cy="1766914"/>
          </a:xfrm>
          <a:prstGeom prst="rect">
            <a:avLst/>
          </a:prstGeom>
        </p:spPr>
      </p:pic>
      <p:pic>
        <p:nvPicPr>
          <p:cNvPr id="17" name="图片 16">
            <a:extLst>
              <a:ext uri="{FF2B5EF4-FFF2-40B4-BE49-F238E27FC236}">
                <a16:creationId xmlns:a16="http://schemas.microsoft.com/office/drawing/2014/main" id="{3D96BA26-B931-4587-BC76-15231C07CE5C}"/>
              </a:ext>
            </a:extLst>
          </p:cNvPr>
          <p:cNvPicPr>
            <a:picLocks noChangeAspect="1"/>
          </p:cNvPicPr>
          <p:nvPr/>
        </p:nvPicPr>
        <p:blipFill>
          <a:blip r:embed="rId6"/>
          <a:stretch>
            <a:fillRect/>
          </a:stretch>
        </p:blipFill>
        <p:spPr>
          <a:xfrm>
            <a:off x="2120004" y="4459430"/>
            <a:ext cx="2625508" cy="1966597"/>
          </a:xfrm>
          <a:prstGeom prst="rect">
            <a:avLst/>
          </a:prstGeom>
        </p:spPr>
      </p:pic>
      <p:pic>
        <p:nvPicPr>
          <p:cNvPr id="18" name="图片 17">
            <a:extLst>
              <a:ext uri="{FF2B5EF4-FFF2-40B4-BE49-F238E27FC236}">
                <a16:creationId xmlns:a16="http://schemas.microsoft.com/office/drawing/2014/main" id="{248E322B-E606-45A5-91F5-C773D075C179}"/>
              </a:ext>
            </a:extLst>
          </p:cNvPr>
          <p:cNvPicPr>
            <a:picLocks noChangeAspect="1"/>
          </p:cNvPicPr>
          <p:nvPr/>
        </p:nvPicPr>
        <p:blipFill>
          <a:blip r:embed="rId7"/>
          <a:stretch>
            <a:fillRect/>
          </a:stretch>
        </p:blipFill>
        <p:spPr>
          <a:xfrm>
            <a:off x="4683854" y="4382842"/>
            <a:ext cx="2821646" cy="2015231"/>
          </a:xfrm>
          <a:prstGeom prst="rect">
            <a:avLst/>
          </a:prstGeom>
        </p:spPr>
      </p:pic>
      <p:pic>
        <p:nvPicPr>
          <p:cNvPr id="19" name="图片 18">
            <a:extLst>
              <a:ext uri="{FF2B5EF4-FFF2-40B4-BE49-F238E27FC236}">
                <a16:creationId xmlns:a16="http://schemas.microsoft.com/office/drawing/2014/main" id="{791BE17D-7E23-45F0-BC3E-335331BCBD58}"/>
              </a:ext>
            </a:extLst>
          </p:cNvPr>
          <p:cNvPicPr>
            <a:picLocks noChangeAspect="1"/>
          </p:cNvPicPr>
          <p:nvPr/>
        </p:nvPicPr>
        <p:blipFill>
          <a:blip r:embed="rId8"/>
          <a:stretch>
            <a:fillRect/>
          </a:stretch>
        </p:blipFill>
        <p:spPr>
          <a:xfrm>
            <a:off x="7505500" y="4409171"/>
            <a:ext cx="2722802" cy="2042102"/>
          </a:xfrm>
          <a:prstGeom prst="rect">
            <a:avLst/>
          </a:prstGeom>
        </p:spPr>
      </p:pic>
      <p:pic>
        <p:nvPicPr>
          <p:cNvPr id="20" name="图片 19">
            <a:extLst>
              <a:ext uri="{FF2B5EF4-FFF2-40B4-BE49-F238E27FC236}">
                <a16:creationId xmlns:a16="http://schemas.microsoft.com/office/drawing/2014/main" id="{587941FE-F7AD-4CDE-964D-E1DCBD166ED5}"/>
              </a:ext>
            </a:extLst>
          </p:cNvPr>
          <p:cNvPicPr>
            <a:picLocks noChangeAspect="1"/>
          </p:cNvPicPr>
          <p:nvPr/>
        </p:nvPicPr>
        <p:blipFill>
          <a:blip r:embed="rId9"/>
          <a:stretch>
            <a:fillRect/>
          </a:stretch>
        </p:blipFill>
        <p:spPr>
          <a:xfrm>
            <a:off x="7647499" y="2577970"/>
            <a:ext cx="2540437" cy="1848016"/>
          </a:xfrm>
          <a:prstGeom prst="rect">
            <a:avLst/>
          </a:prstGeom>
        </p:spPr>
      </p:pic>
      <p:sp>
        <p:nvSpPr>
          <p:cNvPr id="21" name="圆角矩形 10">
            <a:extLst>
              <a:ext uri="{FF2B5EF4-FFF2-40B4-BE49-F238E27FC236}">
                <a16:creationId xmlns:a16="http://schemas.microsoft.com/office/drawing/2014/main" id="{FF4C4F6A-C7A3-4938-B614-1200CA47400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472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26EC5FEE-FA43-4577-86BE-1D388CD66A1D}"/>
                  </a:ext>
                </a:extLst>
              </p:cNvPr>
              <p:cNvSpPr>
                <a:spLocks noGrp="1"/>
              </p:cNvSpPr>
              <p:nvPr>
                <p:ph idx="1"/>
              </p:nvPr>
            </p:nvSpPr>
            <p:spPr>
              <a:xfrm>
                <a:off x="677196" y="1564708"/>
                <a:ext cx="10283572" cy="3921692"/>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并不能理解所画图的内容含义，只是简单的执行命令。</a:t>
                </a:r>
                <a:endParaRPr lang="en-US" altLang="zh-CN" dirty="0">
                  <a:latin typeface="微软雅黑" panose="020B0503020204020204" pitchFamily="34" charset="-122"/>
                  <a:ea typeface="微软雅黑" panose="020B0503020204020204" pitchFamily="34" charset="-122"/>
                </a:endParaRPr>
              </a:p>
              <a:p>
                <a:pPr marL="0" indent="0">
                  <a:lnSpc>
                    <a:spcPct val="100000"/>
                  </a:lnSpc>
                  <a:spcBef>
                    <a:spcPts val="1200"/>
                  </a:spcBef>
                  <a:buNone/>
                  <a:tabLst>
                    <a:tab pos="2419350" algn="l"/>
                  </a:tabLst>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𝑐𝑜𝑠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e>
                      </m:d>
                    </m:oMath>
                  </m:oMathPara>
                </a14:m>
                <a:endParaRPr lang="en-US" altLang="zh-CN" b="0"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所以在下达画图指令的时候要明确给出一个方程或函数对应的输入和输出值。</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会相应地在图中画出各点。</a:t>
                </a:r>
                <a:r>
                  <a:rPr lang="en-US" altLang="zh-CN" dirty="0">
                    <a:latin typeface="微软雅黑" panose="020B0503020204020204" pitchFamily="34" charset="-122"/>
                    <a:ea typeface="微软雅黑" panose="020B0503020204020204" pitchFamily="34" charset="-122"/>
                  </a:rPr>
                  <a:t>   </a:t>
                </a:r>
              </a:p>
            </p:txBody>
          </p:sp>
        </mc:Choice>
        <mc:Fallback xmlns="">
          <p:sp>
            <p:nvSpPr>
              <p:cNvPr id="12" name="内容占位符 2">
                <a:extLst>
                  <a:ext uri="{FF2B5EF4-FFF2-40B4-BE49-F238E27FC236}">
                    <a16:creationId xmlns:a16="http://schemas.microsoft.com/office/drawing/2014/main" id="{26EC5FEE-FA43-4577-86BE-1D388CD66A1D}"/>
                  </a:ext>
                </a:extLst>
              </p:cNvPr>
              <p:cNvSpPr>
                <a:spLocks noGrp="1" noRot="1" noChangeAspect="1" noMove="1" noResize="1" noEditPoints="1" noAdjustHandles="1" noChangeArrowheads="1" noChangeShapeType="1" noTextEdit="1"/>
              </p:cNvSpPr>
              <p:nvPr>
                <p:ph idx="1"/>
              </p:nvPr>
            </p:nvSpPr>
            <p:spPr>
              <a:xfrm>
                <a:off x="677196" y="1564708"/>
                <a:ext cx="10283572" cy="3921692"/>
              </a:xfrm>
              <a:blipFill>
                <a:blip r:embed="rId4"/>
                <a:stretch>
                  <a:fillRect l="-1067" t="-1711" r="-231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D6C608A-A82E-466E-8EB1-EF5095C4ABBB}"/>
              </a:ext>
            </a:extLst>
          </p:cNvPr>
          <p:cNvSpPr txBox="1"/>
          <p:nvPr/>
        </p:nvSpPr>
        <p:spPr>
          <a:xfrm>
            <a:off x="1641789" y="3620035"/>
            <a:ext cx="8908422" cy="1015663"/>
          </a:xfrm>
          <a:prstGeom prst="rect">
            <a:avLst/>
          </a:prstGeom>
          <a:noFill/>
          <a:ln w="12700">
            <a:solidFill>
              <a:schemeClr val="tx1"/>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 = 0.1 : 0.1: 0.5; </a:t>
            </a:r>
          </a:p>
          <a:p>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 cos(2*pi*t);</a:t>
            </a:r>
          </a:p>
          <a:p>
            <a:r>
              <a:rPr lang="en-US" altLang="zh-CN" sz="2000" dirty="0">
                <a:latin typeface="微软雅黑" panose="020B0503020204020204" pitchFamily="34" charset="-122"/>
                <a:ea typeface="微软雅黑" panose="020B0503020204020204" pitchFamily="34" charset="-122"/>
              </a:rPr>
              <a:t>&gt;&gt; </a:t>
            </a:r>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 [0.809    0.309   -0.309   -0.809   -1.000];</a:t>
            </a:r>
          </a:p>
        </p:txBody>
      </p:sp>
      <p:sp>
        <p:nvSpPr>
          <p:cNvPr id="16" name="文本框 15">
            <a:extLst>
              <a:ext uri="{FF2B5EF4-FFF2-40B4-BE49-F238E27FC236}">
                <a16:creationId xmlns:a16="http://schemas.microsoft.com/office/drawing/2014/main" id="{7DB11F37-D751-4317-B8E7-3D6F612C5406}"/>
              </a:ext>
            </a:extLst>
          </p:cNvPr>
          <p:cNvSpPr txBox="1"/>
          <p:nvPr/>
        </p:nvSpPr>
        <p:spPr>
          <a:xfrm>
            <a:off x="1641789" y="5369336"/>
            <a:ext cx="1999084" cy="400110"/>
          </a:xfrm>
          <a:prstGeom prst="rect">
            <a:avLst/>
          </a:prstGeom>
          <a:noFill/>
          <a:ln w="12700">
            <a:solidFill>
              <a:schemeClr val="tx1"/>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plot(t, </a:t>
            </a:r>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'.r')</a:t>
            </a:r>
            <a:endParaRPr lang="zh-CN" altLang="en-US" sz="2000" dirty="0">
              <a:latin typeface="微软雅黑" panose="020B0503020204020204" pitchFamily="34" charset="-122"/>
              <a:ea typeface="微软雅黑" panose="020B0503020204020204" pitchFamily="34" charset="-122"/>
            </a:endParaRPr>
          </a:p>
        </p:txBody>
      </p:sp>
      <p:sp>
        <p:nvSpPr>
          <p:cNvPr id="17" name="圆角矩形 10">
            <a:extLst>
              <a:ext uri="{FF2B5EF4-FFF2-40B4-BE49-F238E27FC236}">
                <a16:creationId xmlns:a16="http://schemas.microsoft.com/office/drawing/2014/main" id="{ADFD79E3-45ED-40AC-AF41-9F4E2E392D4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49998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26EC5FEE-FA43-4577-86BE-1D388CD66A1D}"/>
                  </a:ext>
                </a:extLst>
              </p:cNvPr>
              <p:cNvSpPr>
                <a:spLocks noGrp="1"/>
              </p:cNvSpPr>
              <p:nvPr>
                <p:ph idx="1"/>
              </p:nvPr>
            </p:nvSpPr>
            <p:spPr>
              <a:xfrm>
                <a:off x="677196" y="1564708"/>
                <a:ext cx="10283572" cy="3921692"/>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并不能理解所画图的内容含义，只是简单的执行命令。</a:t>
                </a:r>
                <a:endParaRPr lang="en-US" altLang="zh-CN" dirty="0">
                  <a:latin typeface="微软雅黑" panose="020B0503020204020204" pitchFamily="34" charset="-122"/>
                  <a:ea typeface="微软雅黑" panose="020B0503020204020204" pitchFamily="34" charset="-122"/>
                </a:endParaRPr>
              </a:p>
              <a:p>
                <a:pPr marL="0" indent="0">
                  <a:lnSpc>
                    <a:spcPct val="100000"/>
                  </a:lnSpc>
                  <a:spcBef>
                    <a:spcPts val="1200"/>
                  </a:spcBef>
                  <a:buNone/>
                  <a:tabLst>
                    <a:tab pos="2419350" algn="l"/>
                  </a:tabLst>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𝑐𝑜𝑠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e>
                      </m:d>
                    </m:oMath>
                  </m:oMathPara>
                </a14:m>
                <a:endParaRPr lang="en-US" altLang="zh-CN" b="0"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所以在下达画图指令的时候要明确给出一个方程或函数对应的输入和输出值。</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会相应地在图中画出各点。</a:t>
                </a:r>
                <a:r>
                  <a:rPr lang="en-US" altLang="zh-CN" dirty="0">
                    <a:latin typeface="微软雅黑" panose="020B0503020204020204" pitchFamily="34" charset="-122"/>
                    <a:ea typeface="微软雅黑" panose="020B0503020204020204" pitchFamily="34" charset="-122"/>
                  </a:rPr>
                  <a:t>   </a:t>
                </a:r>
              </a:p>
            </p:txBody>
          </p:sp>
        </mc:Choice>
        <mc:Fallback xmlns="">
          <p:sp>
            <p:nvSpPr>
              <p:cNvPr id="12" name="内容占位符 2">
                <a:extLst>
                  <a:ext uri="{FF2B5EF4-FFF2-40B4-BE49-F238E27FC236}">
                    <a16:creationId xmlns:a16="http://schemas.microsoft.com/office/drawing/2014/main" id="{26EC5FEE-FA43-4577-86BE-1D388CD66A1D}"/>
                  </a:ext>
                </a:extLst>
              </p:cNvPr>
              <p:cNvSpPr>
                <a:spLocks noGrp="1" noRot="1" noChangeAspect="1" noMove="1" noResize="1" noEditPoints="1" noAdjustHandles="1" noChangeArrowheads="1" noChangeShapeType="1" noTextEdit="1"/>
              </p:cNvSpPr>
              <p:nvPr>
                <p:ph idx="1"/>
              </p:nvPr>
            </p:nvSpPr>
            <p:spPr>
              <a:xfrm>
                <a:off x="677196" y="1564708"/>
                <a:ext cx="10283572" cy="3921692"/>
              </a:xfrm>
              <a:blipFill>
                <a:blip r:embed="rId4"/>
                <a:stretch>
                  <a:fillRect l="-1067" t="-1711" r="-2312"/>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D6C608A-A82E-466E-8EB1-EF5095C4ABBB}"/>
              </a:ext>
            </a:extLst>
          </p:cNvPr>
          <p:cNvSpPr txBox="1"/>
          <p:nvPr/>
        </p:nvSpPr>
        <p:spPr>
          <a:xfrm>
            <a:off x="1641789" y="3620035"/>
            <a:ext cx="8908422" cy="1015663"/>
          </a:xfrm>
          <a:prstGeom prst="rect">
            <a:avLst/>
          </a:prstGeom>
          <a:noFill/>
          <a:ln w="12700">
            <a:solidFill>
              <a:schemeClr val="tx1"/>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 = 0.1 : 0.1: 0.5; </a:t>
            </a:r>
          </a:p>
          <a:p>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 cos(2*pi*t);</a:t>
            </a:r>
          </a:p>
          <a:p>
            <a:r>
              <a:rPr lang="en-US" altLang="zh-CN" sz="2000" dirty="0">
                <a:latin typeface="微软雅黑" panose="020B0503020204020204" pitchFamily="34" charset="-122"/>
                <a:ea typeface="微软雅黑" panose="020B0503020204020204" pitchFamily="34" charset="-122"/>
              </a:rPr>
              <a:t>&gt;&gt; </a:t>
            </a:r>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 [0.809    0.309   -0.309   -0.809   -1.000];</a:t>
            </a:r>
          </a:p>
        </p:txBody>
      </p:sp>
      <p:pic>
        <p:nvPicPr>
          <p:cNvPr id="17" name="图片 16">
            <a:extLst>
              <a:ext uri="{FF2B5EF4-FFF2-40B4-BE49-F238E27FC236}">
                <a16:creationId xmlns:a16="http://schemas.microsoft.com/office/drawing/2014/main" id="{1A38469D-31B0-4C38-BA03-2F90784A59EF}"/>
              </a:ext>
            </a:extLst>
          </p:cNvPr>
          <p:cNvPicPr>
            <a:picLocks noChangeAspect="1"/>
          </p:cNvPicPr>
          <p:nvPr/>
        </p:nvPicPr>
        <p:blipFill>
          <a:blip r:embed="rId5"/>
          <a:stretch>
            <a:fillRect/>
          </a:stretch>
        </p:blipFill>
        <p:spPr>
          <a:xfrm>
            <a:off x="3336918" y="1371600"/>
            <a:ext cx="5518163" cy="4924194"/>
          </a:xfrm>
          <a:prstGeom prst="rect">
            <a:avLst/>
          </a:prstGeom>
        </p:spPr>
      </p:pic>
      <p:sp>
        <p:nvSpPr>
          <p:cNvPr id="18" name="文本框 17">
            <a:extLst>
              <a:ext uri="{FF2B5EF4-FFF2-40B4-BE49-F238E27FC236}">
                <a16:creationId xmlns:a16="http://schemas.microsoft.com/office/drawing/2014/main" id="{76869F35-F80A-4CAC-8A17-8733D26EB57F}"/>
              </a:ext>
            </a:extLst>
          </p:cNvPr>
          <p:cNvSpPr txBox="1"/>
          <p:nvPr/>
        </p:nvSpPr>
        <p:spPr>
          <a:xfrm>
            <a:off x="1641789" y="5369336"/>
            <a:ext cx="1999084" cy="400110"/>
          </a:xfrm>
          <a:prstGeom prst="rect">
            <a:avLst/>
          </a:prstGeom>
          <a:noFill/>
          <a:ln w="12700">
            <a:solidFill>
              <a:schemeClr val="tx1"/>
            </a:solidFill>
          </a:ln>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plot(t, </a:t>
            </a:r>
            <a:r>
              <a:rPr lang="en-US" altLang="zh-CN" sz="2000" dirty="0" err="1">
                <a:latin typeface="微软雅黑" panose="020B0503020204020204" pitchFamily="34" charset="-122"/>
                <a:ea typeface="微软雅黑" panose="020B0503020204020204" pitchFamily="34" charset="-122"/>
              </a:rPr>
              <a:t>f_t</a:t>
            </a:r>
            <a:r>
              <a:rPr lang="en-US" altLang="zh-CN" sz="2000" dirty="0">
                <a:latin typeface="微软雅黑" panose="020B0503020204020204" pitchFamily="34" charset="-122"/>
                <a:ea typeface="微软雅黑" panose="020B0503020204020204" pitchFamily="34" charset="-122"/>
              </a:rPr>
              <a:t>, '.r')</a:t>
            </a:r>
            <a:endParaRPr lang="zh-CN" altLang="en-US" sz="2000" dirty="0">
              <a:latin typeface="微软雅黑" panose="020B0503020204020204" pitchFamily="34" charset="-122"/>
              <a:ea typeface="微软雅黑" panose="020B0503020204020204" pitchFamily="34" charset="-122"/>
            </a:endParaRPr>
          </a:p>
        </p:txBody>
      </p:sp>
      <p:sp>
        <p:nvSpPr>
          <p:cNvPr id="16" name="圆角矩形 10">
            <a:extLst>
              <a:ext uri="{FF2B5EF4-FFF2-40B4-BE49-F238E27FC236}">
                <a16:creationId xmlns:a16="http://schemas.microsoft.com/office/drawing/2014/main" id="{2FD41F5D-0F37-4631-881E-A8BA6346E49F}"/>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13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F3F1E30-7A8F-4C41-A8AC-960F43C3990A}"/>
              </a:ext>
            </a:extLst>
          </p:cNvPr>
          <p:cNvSpPr>
            <a:spLocks noGrp="1"/>
          </p:cNvSpPr>
          <p:nvPr>
            <p:ph idx="1"/>
          </p:nvPr>
        </p:nvSpPr>
        <p:spPr>
          <a:xfrm>
            <a:off x="677196" y="1564708"/>
            <a:ext cx="10391857" cy="4403474"/>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plot(X,Y): </a:t>
            </a:r>
            <a:r>
              <a:rPr lang="zh-CN" altLang="en-US" dirty="0">
                <a:latin typeface="微软雅黑" panose="020B0503020204020204" pitchFamily="34" charset="-122"/>
                <a:ea typeface="微软雅黑" panose="020B0503020204020204" pitchFamily="34" charset="-122"/>
              </a:rPr>
              <a:t>创建以</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为输出数据，</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为输入数据的二维线图</a:t>
            </a:r>
            <a:endParaRPr lang="en-US" altLang="zh-CN" dirty="0">
              <a:latin typeface="微软雅黑" panose="020B0503020204020204" pitchFamily="34" charset="-122"/>
              <a:ea typeface="微软雅黑" panose="020B0503020204020204" pitchFamily="34" charset="-122"/>
            </a:endParaRPr>
          </a:p>
          <a:p>
            <a:pPr marL="452438" indent="-452438">
              <a:lnSpc>
                <a:spcPct val="100000"/>
              </a:lnSpc>
              <a:spcBef>
                <a:spcPts val="1200"/>
              </a:spcBef>
              <a:buNone/>
              <a:tabLst>
                <a:tab pos="2419350" algn="l"/>
              </a:tabLst>
            </a:pPr>
            <a:r>
              <a:rPr lang="en-US" altLang="zh-CN" sz="2400" b="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都是向量，则它们的长度必须相同。</a:t>
            </a:r>
            <a:r>
              <a:rPr lang="en-US" altLang="zh-CN" sz="2400" dirty="0">
                <a:latin typeface="微软雅黑" panose="020B0503020204020204" pitchFamily="34" charset="-122"/>
                <a:ea typeface="微软雅黑" panose="020B0503020204020204" pitchFamily="34" charset="-122"/>
              </a:rPr>
              <a:t>plot </a:t>
            </a:r>
            <a:r>
              <a:rPr lang="zh-CN" altLang="en-US" sz="2400" dirty="0">
                <a:latin typeface="微软雅黑" panose="020B0503020204020204" pitchFamily="34" charset="-122"/>
                <a:ea typeface="微软雅黑" panose="020B0503020204020204" pitchFamily="34" charset="-122"/>
              </a:rPr>
              <a:t>函数绘制 </a:t>
            </a:r>
            <a:r>
              <a:rPr lang="en-US" altLang="zh-CN"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对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的图。</a:t>
            </a:r>
            <a:endParaRPr lang="en-US" altLang="zh-CN" sz="2400" b="0" dirty="0">
              <a:latin typeface="微软雅黑" panose="020B0503020204020204" pitchFamily="34" charset="-122"/>
              <a:ea typeface="微软雅黑" panose="020B0503020204020204" pitchFamily="34" charset="-122"/>
            </a:endParaRPr>
          </a:p>
          <a:p>
            <a:pPr marL="452438" indent="-452438">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均为矩阵，则它们的大小必须相同。</a:t>
            </a:r>
            <a:r>
              <a:rPr lang="en-US" altLang="zh-CN" sz="2400" dirty="0">
                <a:latin typeface="微软雅黑" panose="020B0503020204020204" pitchFamily="34" charset="-122"/>
                <a:ea typeface="微软雅黑" panose="020B0503020204020204" pitchFamily="34" charset="-122"/>
              </a:rPr>
              <a:t>plot </a:t>
            </a:r>
            <a:r>
              <a:rPr lang="zh-CN" altLang="en-US" sz="2400" dirty="0">
                <a:latin typeface="微软雅黑" panose="020B0503020204020204" pitchFamily="34" charset="-122"/>
                <a:ea typeface="微软雅黑" panose="020B0503020204020204" pitchFamily="34" charset="-122"/>
              </a:rPr>
              <a:t>函数绘制 </a:t>
            </a:r>
            <a:r>
              <a:rPr lang="en-US" altLang="zh-CN"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的列对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的列的图。</a:t>
            </a:r>
            <a:endParaRPr lang="en-US" altLang="zh-CN" sz="2400" dirty="0">
              <a:latin typeface="微软雅黑" panose="020B0503020204020204" pitchFamily="34" charset="-122"/>
              <a:ea typeface="微软雅黑" panose="020B0503020204020204" pitchFamily="34" charset="-122"/>
            </a:endParaRPr>
          </a:p>
          <a:p>
            <a:pPr marL="452438" indent="-452438">
              <a:lnSpc>
                <a:spcPct val="100000"/>
              </a:lnSpc>
              <a:spcBef>
                <a:spcPts val="1200"/>
              </a:spcBef>
              <a:buNone/>
              <a:tabLst>
                <a:tab pos="2419350" algn="l"/>
              </a:tabLst>
            </a:pPr>
            <a:r>
              <a:rPr lang="en-US" altLang="zh-CN" sz="2400" b="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 </a:t>
            </a:r>
            <a:r>
              <a:rPr lang="en-US" altLang="zh-CN" sz="2400" dirty="0">
                <a:latin typeface="微软雅黑" panose="020B0503020204020204" pitchFamily="34" charset="-122"/>
                <a:ea typeface="微软雅黑" panose="020B0503020204020204" pitchFamily="34" charset="-122"/>
              </a:rPr>
              <a:t>X </a:t>
            </a:r>
            <a:r>
              <a:rPr lang="zh-CN" altLang="en-US" sz="2400" dirty="0">
                <a:latin typeface="微软雅黑" panose="020B0503020204020204" pitchFamily="34" charset="-122"/>
                <a:ea typeface="微软雅黑" panose="020B0503020204020204" pitchFamily="34" charset="-122"/>
              </a:rPr>
              <a:t>或 </a:t>
            </a:r>
            <a:r>
              <a:rPr lang="en-US" altLang="zh-CN" sz="2400" dirty="0">
                <a:latin typeface="微软雅黑" panose="020B0503020204020204" pitchFamily="34" charset="-122"/>
                <a:ea typeface="微软雅黑" panose="020B0503020204020204" pitchFamily="34" charset="-122"/>
              </a:rPr>
              <a:t>Y </a:t>
            </a:r>
            <a:r>
              <a:rPr lang="zh-CN" altLang="en-US" sz="2400" dirty="0">
                <a:latin typeface="微软雅黑" panose="020B0503020204020204" pitchFamily="34" charset="-122"/>
                <a:ea typeface="微软雅黑" panose="020B0503020204020204" pitchFamily="34" charset="-122"/>
              </a:rPr>
              <a:t>中的一个是向量而另一个是矩阵，则矩阵的各维中必须有一维与向量的长度相等。如果矩阵的行数等于向量长度，则 </a:t>
            </a:r>
            <a:r>
              <a:rPr lang="en-US" altLang="zh-CN" sz="2400" dirty="0">
                <a:latin typeface="微软雅黑" panose="020B0503020204020204" pitchFamily="34" charset="-122"/>
                <a:ea typeface="微软雅黑" panose="020B0503020204020204" pitchFamily="34" charset="-122"/>
              </a:rPr>
              <a:t>plot </a:t>
            </a:r>
            <a:r>
              <a:rPr lang="zh-CN" altLang="en-US" sz="2400" dirty="0">
                <a:latin typeface="微软雅黑" panose="020B0503020204020204" pitchFamily="34" charset="-122"/>
                <a:ea typeface="微软雅黑" panose="020B0503020204020204" pitchFamily="34" charset="-122"/>
              </a:rPr>
              <a:t>函数绘制矩阵中的每一列对向量的图。</a:t>
            </a:r>
            <a:endParaRPr lang="en-US" altLang="zh-CN" dirty="0">
              <a:latin typeface="微软雅黑" panose="020B0503020204020204" pitchFamily="34" charset="-122"/>
              <a:ea typeface="微软雅黑" panose="020B0503020204020204" pitchFamily="34" charset="-122"/>
            </a:endParaRPr>
          </a:p>
        </p:txBody>
      </p:sp>
      <p:sp>
        <p:nvSpPr>
          <p:cNvPr id="15" name="圆角矩形 10">
            <a:extLst>
              <a:ext uri="{FF2B5EF4-FFF2-40B4-BE49-F238E27FC236}">
                <a16:creationId xmlns:a16="http://schemas.microsoft.com/office/drawing/2014/main" id="{065E990B-F381-4B01-A18A-9E953E3D99CC}"/>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4099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19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4977FA84-BD2A-40BB-8752-B26AB938F4F3}"/>
              </a:ext>
            </a:extLst>
          </p:cNvPr>
          <p:cNvSpPr>
            <a:spLocks noGrp="1"/>
          </p:cNvSpPr>
          <p:nvPr>
            <p:ph idx="1"/>
          </p:nvPr>
        </p:nvSpPr>
        <p:spPr>
          <a:xfrm>
            <a:off x="677196" y="1564708"/>
            <a:ext cx="8092563" cy="873692"/>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6BFDABB-E67D-40AD-B767-FB4A34D30973}"/>
              </a:ext>
            </a:extLst>
          </p:cNvPr>
          <p:cNvSpPr txBox="1"/>
          <p:nvPr/>
        </p:nvSpPr>
        <p:spPr>
          <a:xfrm>
            <a:off x="2548628" y="2263819"/>
            <a:ext cx="2212874" cy="1015663"/>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 0:pi/100:2*pi;</a:t>
            </a:r>
          </a:p>
          <a:p>
            <a:r>
              <a:rPr lang="es-ES" altLang="zh-CN" sz="2000" dirty="0">
                <a:latin typeface="等线" panose="02010600030101010101" pitchFamily="2" charset="-122"/>
                <a:ea typeface="等线" panose="02010600030101010101" pitchFamily="2" charset="-122"/>
              </a:rPr>
              <a:t>y = sin(x);</a:t>
            </a:r>
          </a:p>
          <a:p>
            <a:r>
              <a:rPr lang="es-ES" altLang="zh-CN" sz="2000" dirty="0">
                <a:latin typeface="等线" panose="02010600030101010101" pitchFamily="2" charset="-122"/>
                <a:ea typeface="等线" panose="02010600030101010101" pitchFamily="2" charset="-122"/>
              </a:rPr>
              <a:t>plot(x,y)</a:t>
            </a:r>
            <a:endParaRPr lang="en-US" altLang="zh-CN" sz="2000" dirty="0">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D67D4D09-1C04-454E-BD1E-FA56AC3D67F2}"/>
              </a:ext>
            </a:extLst>
          </p:cNvPr>
          <p:cNvPicPr>
            <a:picLocks noChangeAspect="1"/>
          </p:cNvPicPr>
          <p:nvPr/>
        </p:nvPicPr>
        <p:blipFill>
          <a:blip r:embed="rId4"/>
          <a:stretch>
            <a:fillRect/>
          </a:stretch>
        </p:blipFill>
        <p:spPr>
          <a:xfrm>
            <a:off x="4907480" y="1470615"/>
            <a:ext cx="2794144" cy="2499235"/>
          </a:xfrm>
          <a:prstGeom prst="rect">
            <a:avLst/>
          </a:prstGeom>
        </p:spPr>
      </p:pic>
      <p:sp>
        <p:nvSpPr>
          <p:cNvPr id="17" name="文本框 16">
            <a:extLst>
              <a:ext uri="{FF2B5EF4-FFF2-40B4-BE49-F238E27FC236}">
                <a16:creationId xmlns:a16="http://schemas.microsoft.com/office/drawing/2014/main" id="{AB6BC442-A685-496E-964F-95718AA1C9E4}"/>
              </a:ext>
            </a:extLst>
          </p:cNvPr>
          <p:cNvSpPr txBox="1"/>
          <p:nvPr/>
        </p:nvSpPr>
        <p:spPr>
          <a:xfrm>
            <a:off x="4121789" y="4890998"/>
            <a:ext cx="2890685" cy="1015663"/>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[1 2 3;4 5 6;7 8 9];</a:t>
            </a:r>
          </a:p>
          <a:p>
            <a:r>
              <a:rPr lang="es-ES" altLang="zh-CN" sz="2000" dirty="0">
                <a:latin typeface="等线" panose="02010600030101010101" pitchFamily="2" charset="-122"/>
                <a:ea typeface="等线" panose="02010600030101010101" pitchFamily="2" charset="-122"/>
              </a:rPr>
              <a:t>y = 2*x+3;</a:t>
            </a:r>
          </a:p>
          <a:p>
            <a:r>
              <a:rPr lang="es-ES" altLang="zh-CN" sz="2000" dirty="0">
                <a:latin typeface="等线" panose="02010600030101010101" pitchFamily="2" charset="-122"/>
                <a:ea typeface="等线" panose="02010600030101010101" pitchFamily="2" charset="-122"/>
              </a:rPr>
              <a:t>plot(x, y, '-r')</a:t>
            </a:r>
            <a:endParaRPr lang="en-US" altLang="zh-CN" sz="2000" dirty="0">
              <a:latin typeface="等线" panose="02010600030101010101" pitchFamily="2" charset="-122"/>
              <a:ea typeface="等线" panose="02010600030101010101" pitchFamily="2" charset="-122"/>
            </a:endParaRPr>
          </a:p>
        </p:txBody>
      </p:sp>
      <p:pic>
        <p:nvPicPr>
          <p:cNvPr id="18" name="图片 17">
            <a:extLst>
              <a:ext uri="{FF2B5EF4-FFF2-40B4-BE49-F238E27FC236}">
                <a16:creationId xmlns:a16="http://schemas.microsoft.com/office/drawing/2014/main" id="{7934D2C0-7A90-454D-9A45-1CA66DA89678}"/>
              </a:ext>
            </a:extLst>
          </p:cNvPr>
          <p:cNvPicPr>
            <a:picLocks noChangeAspect="1"/>
          </p:cNvPicPr>
          <p:nvPr/>
        </p:nvPicPr>
        <p:blipFill>
          <a:blip r:embed="rId5"/>
          <a:stretch>
            <a:fillRect/>
          </a:stretch>
        </p:blipFill>
        <p:spPr>
          <a:xfrm>
            <a:off x="7313132" y="4077248"/>
            <a:ext cx="3271309" cy="2643161"/>
          </a:xfrm>
          <a:prstGeom prst="rect">
            <a:avLst/>
          </a:prstGeom>
        </p:spPr>
      </p:pic>
      <p:sp>
        <p:nvSpPr>
          <p:cNvPr id="19" name="圆角矩形 10">
            <a:extLst>
              <a:ext uri="{FF2B5EF4-FFF2-40B4-BE49-F238E27FC236}">
                <a16:creationId xmlns:a16="http://schemas.microsoft.com/office/drawing/2014/main" id="{9B850621-D141-4127-901B-9F8A3B7D608F}"/>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1957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本次课程内容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内容占位符 5">
            <a:extLst>
              <a:ext uri="{FF2B5EF4-FFF2-40B4-BE49-F238E27FC236}">
                <a16:creationId xmlns:a16="http://schemas.microsoft.com/office/drawing/2014/main" id="{40DA0FC3-266B-47DB-95C4-2CCF91F76CC7}"/>
              </a:ext>
            </a:extLst>
          </p:cNvPr>
          <p:cNvPicPr>
            <a:picLocks noGrp="1" noChangeAspect="1"/>
          </p:cNvPicPr>
          <p:nvPr>
            <p:ph idx="1"/>
          </p:nvPr>
        </p:nvPicPr>
        <p:blipFill>
          <a:blip r:embed="rId4"/>
          <a:stretch>
            <a:fillRect/>
          </a:stretch>
        </p:blipFill>
        <p:spPr>
          <a:xfrm>
            <a:off x="803305" y="1837091"/>
            <a:ext cx="7613910" cy="4284662"/>
          </a:xfrm>
        </p:spPr>
      </p:pic>
      <p:sp>
        <p:nvSpPr>
          <p:cNvPr id="4" name="日期占位符 3">
            <a:extLst>
              <a:ext uri="{FF2B5EF4-FFF2-40B4-BE49-F238E27FC236}">
                <a16:creationId xmlns:a16="http://schemas.microsoft.com/office/drawing/2014/main" id="{1C70270A-EE3C-4E26-8992-FDD91CD81AB1}"/>
              </a:ext>
            </a:extLst>
          </p:cNvPr>
          <p:cNvSpPr>
            <a:spLocks noGrp="1"/>
          </p:cNvSpPr>
          <p:nvPr>
            <p:ph type="dt" sz="half" idx="10"/>
          </p:nvPr>
        </p:nvSpPr>
        <p:spPr/>
        <p:txBody>
          <a:bodyPr/>
          <a:lstStyle/>
          <a:p>
            <a:fld id="{64EB6F1E-AC00-42A4-A2F9-369410A75610}" type="datetime1">
              <a:rPr lang="zh-CN" altLang="en-US" smtClean="0"/>
              <a:t>2021/3/18</a:t>
            </a:fld>
            <a:endParaRPr lang="zh-CN" altLang="en-US"/>
          </a:p>
        </p:txBody>
      </p:sp>
      <p:sp>
        <p:nvSpPr>
          <p:cNvPr id="5" name="页脚占位符 4">
            <a:extLst>
              <a:ext uri="{FF2B5EF4-FFF2-40B4-BE49-F238E27FC236}">
                <a16:creationId xmlns:a16="http://schemas.microsoft.com/office/drawing/2014/main" id="{48C0AD9A-013B-4C98-9E90-F4337D7F8A49}"/>
              </a:ext>
            </a:extLst>
          </p:cNvPr>
          <p:cNvSpPr>
            <a:spLocks noGrp="1"/>
          </p:cNvSpPr>
          <p:nvPr>
            <p:ph type="ftr" sz="quarter" idx="11"/>
          </p:nvPr>
        </p:nvSpPr>
        <p:spPr/>
        <p:txBody>
          <a:bodyPr/>
          <a:lstStyle/>
          <a:p>
            <a:r>
              <a:rPr lang="zh-CN" altLang="en-US"/>
              <a:t>人工智能编程语言</a:t>
            </a:r>
          </a:p>
        </p:txBody>
      </p:sp>
    </p:spTree>
    <p:extLst>
      <p:ext uri="{BB962C8B-B14F-4D97-AF65-F5344CB8AC3E}">
        <p14:creationId xmlns:p14="http://schemas.microsoft.com/office/powerpoint/2010/main" val="2556795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FBFF134-08CC-43C8-A960-79FCA0878D27}"/>
              </a:ext>
            </a:extLst>
          </p:cNvPr>
          <p:cNvSpPr>
            <a:spLocks noGrp="1"/>
          </p:cNvSpPr>
          <p:nvPr>
            <p:ph type="dt" sz="half" idx="10"/>
          </p:nvPr>
        </p:nvSpPr>
        <p:spPr/>
        <p:txBody>
          <a:bodyPr/>
          <a:lstStyle/>
          <a:p>
            <a:fld id="{47E21DE5-CE00-4480-8D97-6F2C6D0529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F95F7C8-2084-41D2-8172-DF1D78297115}"/>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7DE43498-49F8-4E93-BF87-5ED98D905DDC}"/>
              </a:ext>
            </a:extLst>
          </p:cNvPr>
          <p:cNvSpPr>
            <a:spLocks noGrp="1"/>
          </p:cNvSpPr>
          <p:nvPr>
            <p:ph idx="1"/>
          </p:nvPr>
        </p:nvSpPr>
        <p:spPr>
          <a:xfrm>
            <a:off x="677196" y="1564708"/>
            <a:ext cx="8092563" cy="873692"/>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A4656C6-ECED-4A4B-8B17-CBD411120CFD}"/>
              </a:ext>
            </a:extLst>
          </p:cNvPr>
          <p:cNvSpPr txBox="1"/>
          <p:nvPr/>
        </p:nvSpPr>
        <p:spPr>
          <a:xfrm>
            <a:off x="2579998" y="2293819"/>
            <a:ext cx="3028950" cy="1015663"/>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[1 2 3];</a:t>
            </a:r>
          </a:p>
          <a:p>
            <a:r>
              <a:rPr lang="es-ES" altLang="zh-CN" sz="2000" dirty="0">
                <a:latin typeface="等线" panose="02010600030101010101" pitchFamily="2" charset="-122"/>
                <a:ea typeface="等线" panose="02010600030101010101" pitchFamily="2" charset="-122"/>
              </a:rPr>
              <a:t>y=[2 4 6;2 4 6; 2 4 6; 2 4 6]</a:t>
            </a:r>
          </a:p>
          <a:p>
            <a:r>
              <a:rPr lang="en-US" altLang="zh-CN" sz="2000" dirty="0">
                <a:latin typeface="等线" panose="02010600030101010101" pitchFamily="2" charset="-122"/>
                <a:ea typeface="等线" panose="02010600030101010101" pitchFamily="2" charset="-122"/>
              </a:rPr>
              <a:t>plot(x, y, '-r')</a:t>
            </a:r>
          </a:p>
        </p:txBody>
      </p:sp>
      <p:sp>
        <p:nvSpPr>
          <p:cNvPr id="16" name="文本框 15">
            <a:extLst>
              <a:ext uri="{FF2B5EF4-FFF2-40B4-BE49-F238E27FC236}">
                <a16:creationId xmlns:a16="http://schemas.microsoft.com/office/drawing/2014/main" id="{F03A2A6A-7E72-49AA-818E-4C55698C8601}"/>
              </a:ext>
            </a:extLst>
          </p:cNvPr>
          <p:cNvSpPr txBox="1"/>
          <p:nvPr/>
        </p:nvSpPr>
        <p:spPr>
          <a:xfrm>
            <a:off x="5957621" y="4875207"/>
            <a:ext cx="2890685" cy="1015663"/>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[1 2 3];</a:t>
            </a:r>
          </a:p>
          <a:p>
            <a:r>
              <a:rPr lang="es-ES" altLang="zh-CN" sz="2000" dirty="0">
                <a:latin typeface="等线" panose="02010600030101010101" pitchFamily="2" charset="-122"/>
                <a:ea typeface="等线" panose="02010600030101010101" pitchFamily="2" charset="-122"/>
              </a:rPr>
              <a:t>y1=[2 4;2 4; 2 4];</a:t>
            </a:r>
          </a:p>
          <a:p>
            <a:r>
              <a:rPr lang="es-ES" altLang="zh-CN" sz="2000" dirty="0">
                <a:latin typeface="等线" panose="02010600030101010101" pitchFamily="2" charset="-122"/>
                <a:ea typeface="等线" panose="02010600030101010101" pitchFamily="2" charset="-122"/>
              </a:rPr>
              <a:t>plot(x, y</a:t>
            </a:r>
            <a:r>
              <a:rPr lang="en-US" altLang="zh-CN" sz="2000" dirty="0">
                <a:latin typeface="等线" panose="02010600030101010101" pitchFamily="2" charset="-122"/>
                <a:ea typeface="等线" panose="02010600030101010101" pitchFamily="2" charset="-122"/>
              </a:rPr>
              <a:t>1</a:t>
            </a:r>
            <a:r>
              <a:rPr lang="es-ES" altLang="zh-CN" sz="2000" dirty="0">
                <a:latin typeface="等线" panose="02010600030101010101" pitchFamily="2" charset="-122"/>
                <a:ea typeface="等线" panose="02010600030101010101" pitchFamily="2" charset="-122"/>
              </a:rPr>
              <a:t>, '-r')</a:t>
            </a:r>
            <a:endParaRPr lang="en-US" altLang="zh-CN" sz="2000" dirty="0">
              <a:latin typeface="等线" panose="02010600030101010101" pitchFamily="2" charset="-122"/>
              <a:ea typeface="等线" panose="02010600030101010101" pitchFamily="2" charset="-122"/>
            </a:endParaRPr>
          </a:p>
        </p:txBody>
      </p:sp>
      <p:pic>
        <p:nvPicPr>
          <p:cNvPr id="17" name="图片 16">
            <a:extLst>
              <a:ext uri="{FF2B5EF4-FFF2-40B4-BE49-F238E27FC236}">
                <a16:creationId xmlns:a16="http://schemas.microsoft.com/office/drawing/2014/main" id="{AA14D751-0A18-4039-875A-4532A6D9ACB2}"/>
              </a:ext>
            </a:extLst>
          </p:cNvPr>
          <p:cNvPicPr>
            <a:picLocks noChangeAspect="1"/>
          </p:cNvPicPr>
          <p:nvPr/>
        </p:nvPicPr>
        <p:blipFill>
          <a:blip r:embed="rId4"/>
          <a:stretch>
            <a:fillRect/>
          </a:stretch>
        </p:blipFill>
        <p:spPr>
          <a:xfrm>
            <a:off x="5739492" y="1584982"/>
            <a:ext cx="3596902" cy="2834619"/>
          </a:xfrm>
          <a:prstGeom prst="rect">
            <a:avLst/>
          </a:prstGeom>
        </p:spPr>
      </p:pic>
      <p:pic>
        <p:nvPicPr>
          <p:cNvPr id="18" name="图片 17">
            <a:extLst>
              <a:ext uri="{FF2B5EF4-FFF2-40B4-BE49-F238E27FC236}">
                <a16:creationId xmlns:a16="http://schemas.microsoft.com/office/drawing/2014/main" id="{2B237595-4C95-4ECD-A332-9663D631A3A4}"/>
              </a:ext>
            </a:extLst>
          </p:cNvPr>
          <p:cNvPicPr>
            <a:picLocks noChangeAspect="1"/>
          </p:cNvPicPr>
          <p:nvPr/>
        </p:nvPicPr>
        <p:blipFill>
          <a:blip r:embed="rId5"/>
          <a:stretch>
            <a:fillRect/>
          </a:stretch>
        </p:blipFill>
        <p:spPr>
          <a:xfrm>
            <a:off x="2378020" y="4194624"/>
            <a:ext cx="3230928" cy="2581287"/>
          </a:xfrm>
          <a:prstGeom prst="rect">
            <a:avLst/>
          </a:prstGeom>
        </p:spPr>
      </p:pic>
      <p:sp>
        <p:nvSpPr>
          <p:cNvPr id="19" name="圆角矩形 10">
            <a:extLst>
              <a:ext uri="{FF2B5EF4-FFF2-40B4-BE49-F238E27FC236}">
                <a16:creationId xmlns:a16="http://schemas.microsoft.com/office/drawing/2014/main" id="{4BED35DB-DFAC-4E61-83B7-5DCD265D273C}"/>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0351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4CB1B8A-21D5-4C55-A3C6-0E6BD962CD45}"/>
              </a:ext>
            </a:extLst>
          </p:cNvPr>
          <p:cNvSpPr>
            <a:spLocks noGrp="1"/>
          </p:cNvSpPr>
          <p:nvPr>
            <p:ph type="dt" sz="half" idx="10"/>
          </p:nvPr>
        </p:nvSpPr>
        <p:spPr/>
        <p:txBody>
          <a:bodyPr/>
          <a:lstStyle/>
          <a:p>
            <a:fld id="{FE997491-6C73-4BC1-9CD4-43F220011429}" type="datetime1">
              <a:rPr lang="zh-CN" altLang="en-US" smtClean="0"/>
              <a:t>2021/3/18</a:t>
            </a:fld>
            <a:endParaRPr lang="zh-CN" altLang="en-US"/>
          </a:p>
        </p:txBody>
      </p:sp>
      <p:sp>
        <p:nvSpPr>
          <p:cNvPr id="5" name="页脚占位符 4">
            <a:extLst>
              <a:ext uri="{FF2B5EF4-FFF2-40B4-BE49-F238E27FC236}">
                <a16:creationId xmlns:a16="http://schemas.microsoft.com/office/drawing/2014/main" id="{BB3B269B-3574-46BA-8C37-D34674A39D44}"/>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3C779DA0-9445-4F15-9705-2BADE61330FC}"/>
              </a:ext>
            </a:extLst>
          </p:cNvPr>
          <p:cNvSpPr>
            <a:spLocks noGrp="1"/>
          </p:cNvSpPr>
          <p:nvPr>
            <p:ph idx="1"/>
          </p:nvPr>
        </p:nvSpPr>
        <p:spPr>
          <a:xfrm>
            <a:off x="677196" y="1564708"/>
            <a:ext cx="8092563" cy="234853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plot(</a:t>
            </a:r>
            <a:r>
              <a:rPr lang="en-US" altLang="zh-CN" dirty="0" err="1">
                <a:latin typeface="微软雅黑" panose="020B0503020204020204" pitchFamily="34" charset="-122"/>
                <a:ea typeface="微软雅黑" panose="020B0503020204020204" pitchFamily="34" charset="-122"/>
              </a:rPr>
              <a:t>X,Y,LineSpec</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：设置线型、标记符号和颜色。</a:t>
            </a:r>
          </a:p>
          <a:p>
            <a:pPr marL="452438" indent="-452438">
              <a:lnSpc>
                <a:spcPct val="100000"/>
              </a:lnSpc>
              <a:spcBef>
                <a:spcPts val="1200"/>
              </a:spcBef>
              <a:buNone/>
              <a:tabLst>
                <a:tab pos="2419350" algn="l"/>
              </a:tabLst>
            </a:pPr>
            <a:r>
              <a:rPr lang="en-US" altLang="zh-CN" sz="2400" b="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LineSpec</a:t>
            </a:r>
            <a:r>
              <a:rPr lang="zh-CN" altLang="en-US" sz="2400" dirty="0">
                <a:latin typeface="微软雅黑" panose="020B0503020204020204" pitchFamily="34" charset="-122"/>
                <a:ea typeface="微软雅黑" panose="020B0503020204020204" pitchFamily="34" charset="-122"/>
              </a:rPr>
              <a:t>包含可指定的线型、标记和颜色</a:t>
            </a:r>
            <a:endParaRPr lang="en-US" altLang="zh-CN" sz="2400" b="0" dirty="0">
              <a:latin typeface="微软雅黑" panose="020B0503020204020204" pitchFamily="34" charset="-122"/>
              <a:ea typeface="微软雅黑" panose="020B0503020204020204" pitchFamily="34" charset="-122"/>
            </a:endParaRPr>
          </a:p>
        </p:txBody>
      </p:sp>
      <p:graphicFrame>
        <p:nvGraphicFramePr>
          <p:cNvPr id="15" name="表格 14">
            <a:extLst>
              <a:ext uri="{FF2B5EF4-FFF2-40B4-BE49-F238E27FC236}">
                <a16:creationId xmlns:a16="http://schemas.microsoft.com/office/drawing/2014/main" id="{9AE0EB3C-00E6-47FA-B684-FDFAF469DEC0}"/>
              </a:ext>
            </a:extLst>
          </p:cNvPr>
          <p:cNvGraphicFramePr>
            <a:graphicFrameLocks noGrp="1"/>
          </p:cNvGraphicFramePr>
          <p:nvPr>
            <p:extLst>
              <p:ext uri="{D42A27DB-BD31-4B8C-83A1-F6EECF244321}">
                <p14:modId xmlns:p14="http://schemas.microsoft.com/office/powerpoint/2010/main" val="4215680805"/>
              </p:ext>
            </p:extLst>
          </p:nvPr>
        </p:nvGraphicFramePr>
        <p:xfrm>
          <a:off x="2384068" y="3356205"/>
          <a:ext cx="3264310" cy="2225040"/>
        </p:xfrm>
        <a:graphic>
          <a:graphicData uri="http://schemas.openxmlformats.org/drawingml/2006/table">
            <a:tbl>
              <a:tblPr firstRow="1" bandRow="1">
                <a:tableStyleId>{5C22544A-7EE6-4342-B048-85BDC9FD1C3A}</a:tableStyleId>
              </a:tblPr>
              <a:tblGrid>
                <a:gridCol w="758163">
                  <a:extLst>
                    <a:ext uri="{9D8B030D-6E8A-4147-A177-3AD203B41FA5}">
                      <a16:colId xmlns:a16="http://schemas.microsoft.com/office/drawing/2014/main" val="20000"/>
                    </a:ext>
                  </a:extLst>
                </a:gridCol>
                <a:gridCol w="1451016">
                  <a:extLst>
                    <a:ext uri="{9D8B030D-6E8A-4147-A177-3AD203B41FA5}">
                      <a16:colId xmlns:a16="http://schemas.microsoft.com/office/drawing/2014/main" val="20001"/>
                    </a:ext>
                  </a:extLst>
                </a:gridCol>
                <a:gridCol w="1055131">
                  <a:extLst>
                    <a:ext uri="{9D8B030D-6E8A-4147-A177-3AD203B41FA5}">
                      <a16:colId xmlns:a16="http://schemas.microsoft.com/office/drawing/2014/main" val="20002"/>
                    </a:ext>
                  </a:extLst>
                </a:gridCol>
              </a:tblGrid>
              <a:tr h="370840">
                <a:tc>
                  <a:txBody>
                    <a:bodyPr/>
                    <a:lstStyle/>
                    <a:p>
                      <a:pPr algn="ctr"/>
                      <a:r>
                        <a:rPr lang="zh-CN" altLang="en-US" sz="2000" b="1" i="0" kern="1200" dirty="0">
                          <a:solidFill>
                            <a:schemeClr val="lt1"/>
                          </a:solidFill>
                          <a:effectLst/>
                          <a:latin typeface="+mn-lt"/>
                          <a:ea typeface="+mn-ea"/>
                          <a:cs typeface="+mn-cs"/>
                        </a:rPr>
                        <a:t>线型</a:t>
                      </a:r>
                      <a:endParaRPr lang="zh-CN" altLang="en-US" sz="2000" b="1" dirty="0"/>
                    </a:p>
                  </a:txBody>
                  <a:tcPr/>
                </a:tc>
                <a:tc>
                  <a:txBody>
                    <a:bodyPr/>
                    <a:lstStyle/>
                    <a:p>
                      <a:pPr algn="ctr"/>
                      <a:r>
                        <a:rPr lang="zh-CN" altLang="en-US" sz="2000" dirty="0"/>
                        <a:t>说明</a:t>
                      </a:r>
                    </a:p>
                  </a:txBody>
                  <a:tcPr/>
                </a:tc>
                <a:tc>
                  <a:txBody>
                    <a:bodyPr/>
                    <a:lstStyle/>
                    <a:p>
                      <a:pPr algn="ctr"/>
                      <a:r>
                        <a:rPr lang="zh-CN" altLang="en-US" sz="1800" b="1" i="0" kern="1200" dirty="0">
                          <a:solidFill>
                            <a:schemeClr val="lt1"/>
                          </a:solidFill>
                          <a:effectLst/>
                          <a:latin typeface="+mn-lt"/>
                          <a:ea typeface="+mn-ea"/>
                          <a:cs typeface="+mn-cs"/>
                        </a:rPr>
                        <a:t>线条</a:t>
                      </a:r>
                      <a:endParaRPr lang="zh-CN" altLang="en-US" sz="2000" dirty="0"/>
                    </a:p>
                  </a:txBody>
                  <a:tcPr/>
                </a:tc>
                <a:extLst>
                  <a:ext uri="{0D108BD9-81ED-4DB2-BD59-A6C34878D82A}">
                    <a16:rowId xmlns:a16="http://schemas.microsoft.com/office/drawing/2014/main" val="10000"/>
                  </a:ext>
                </a:extLst>
              </a:tr>
              <a:tr h="370840">
                <a:tc>
                  <a:txBody>
                    <a:bodyPr/>
                    <a:lstStyle/>
                    <a:p>
                      <a:pPr algn="ctr"/>
                      <a:r>
                        <a:rPr lang="en-US" altLang="zh-CN" sz="2000" b="1" dirty="0"/>
                        <a:t>-</a:t>
                      </a:r>
                      <a:endParaRPr lang="zh-CN" altLang="en-US" sz="2000" b="1" dirty="0"/>
                    </a:p>
                  </a:txBody>
                  <a:tcPr/>
                </a:tc>
                <a:tc>
                  <a:txBody>
                    <a:bodyPr/>
                    <a:lstStyle/>
                    <a:p>
                      <a:r>
                        <a:rPr lang="zh-CN" altLang="en-US" sz="1800" b="0" i="0" kern="1200" dirty="0">
                          <a:solidFill>
                            <a:schemeClr val="dk1"/>
                          </a:solidFill>
                          <a:effectLst/>
                          <a:latin typeface="+mn-lt"/>
                          <a:ea typeface="+mn-ea"/>
                          <a:cs typeface="+mn-cs"/>
                        </a:rPr>
                        <a:t>实线（默认）</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sz="2000" b="1" dirty="0"/>
                        <a:t>--</a:t>
                      </a:r>
                      <a:endParaRPr lang="zh-CN" altLang="en-US" sz="2000" b="1" dirty="0"/>
                    </a:p>
                  </a:txBody>
                  <a:tcPr/>
                </a:tc>
                <a:tc>
                  <a:txBody>
                    <a:bodyPr/>
                    <a:lstStyle/>
                    <a:p>
                      <a:r>
                        <a:rPr lang="zh-CN" altLang="en-US" sz="1800" b="0" i="0" kern="1200" dirty="0">
                          <a:solidFill>
                            <a:schemeClr val="dk1"/>
                          </a:solidFill>
                          <a:effectLst/>
                          <a:latin typeface="+mn-lt"/>
                          <a:ea typeface="+mn-ea"/>
                          <a:cs typeface="+mn-cs"/>
                        </a:rPr>
                        <a:t>虚线</a:t>
                      </a:r>
                      <a:endParaRPr lang="zh-CN" altLang="en-US" dirty="0"/>
                    </a:p>
                  </a:txBody>
                  <a:tcPr/>
                </a:tc>
                <a:tc>
                  <a:txBody>
                    <a:bodyPr/>
                    <a:lstStyle/>
                    <a:p>
                      <a:r>
                        <a:rPr lang="en-US" altLang="zh-CN" dirty="0"/>
                        <a:t>  ----------</a:t>
                      </a:r>
                      <a:endParaRPr lang="zh-CN" altLang="en-US" dirty="0"/>
                    </a:p>
                  </a:txBody>
                  <a:tcPr/>
                </a:tc>
                <a:extLst>
                  <a:ext uri="{0D108BD9-81ED-4DB2-BD59-A6C34878D82A}">
                    <a16:rowId xmlns:a16="http://schemas.microsoft.com/office/drawing/2014/main" val="10002"/>
                  </a:ext>
                </a:extLst>
              </a:tr>
              <a:tr h="370840">
                <a:tc>
                  <a:txBody>
                    <a:bodyPr/>
                    <a:lstStyle/>
                    <a:p>
                      <a:pPr algn="ctr"/>
                      <a:r>
                        <a:rPr lang="zh-CN" altLang="en-US" sz="2000" b="1" dirty="0"/>
                        <a:t>   ：</a:t>
                      </a:r>
                    </a:p>
                  </a:txBody>
                  <a:tcPr/>
                </a:tc>
                <a:tc>
                  <a:txBody>
                    <a:bodyPr/>
                    <a:lstStyle/>
                    <a:p>
                      <a:r>
                        <a:rPr lang="zh-CN" altLang="en-US" sz="1800" b="0" i="0" kern="1200" dirty="0">
                          <a:solidFill>
                            <a:schemeClr val="dk1"/>
                          </a:solidFill>
                          <a:effectLst/>
                          <a:latin typeface="+mn-lt"/>
                          <a:ea typeface="+mn-ea"/>
                          <a:cs typeface="+mn-cs"/>
                        </a:rPr>
                        <a:t>以点成线</a:t>
                      </a:r>
                      <a:endParaRPr lang="zh-CN" altLang="en-US" dirty="0"/>
                    </a:p>
                  </a:txBody>
                  <a:tcPr/>
                </a:tc>
                <a:tc>
                  <a:txBody>
                    <a:bodyPr/>
                    <a:lstStyle/>
                    <a:p>
                      <a:r>
                        <a:rPr lang="en-US" altLang="zh-CN" dirty="0"/>
                        <a:t>  ………….</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sz="2000" b="1" dirty="0"/>
                        <a:t>  -.</a:t>
                      </a:r>
                      <a:endParaRPr lang="zh-CN" altLang="en-US" sz="2000" b="1" dirty="0"/>
                    </a:p>
                  </a:txBody>
                  <a:tcPr/>
                </a:tc>
                <a:tc>
                  <a:txBody>
                    <a:bodyPr/>
                    <a:lstStyle/>
                    <a:p>
                      <a:r>
                        <a:rPr lang="zh-CN" altLang="en-US" sz="1800" b="0" i="0" kern="1200" dirty="0">
                          <a:solidFill>
                            <a:schemeClr val="dk1"/>
                          </a:solidFill>
                          <a:effectLst/>
                          <a:latin typeface="+mn-lt"/>
                          <a:ea typeface="+mn-ea"/>
                          <a:cs typeface="+mn-cs"/>
                        </a:rPr>
                        <a:t>点线结合</a:t>
                      </a:r>
                      <a:endParaRPr lang="zh-CN" altLang="en-US" dirty="0"/>
                    </a:p>
                  </a:txBody>
                  <a:tcPr/>
                </a:tc>
                <a:tc>
                  <a:txBody>
                    <a:bodyPr/>
                    <a:lstStyle/>
                    <a:p>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6" name="表格 15">
            <a:extLst>
              <a:ext uri="{FF2B5EF4-FFF2-40B4-BE49-F238E27FC236}">
                <a16:creationId xmlns:a16="http://schemas.microsoft.com/office/drawing/2014/main" id="{06B3838B-0A2A-4488-BB24-FD7F7D91103E}"/>
              </a:ext>
            </a:extLst>
          </p:cNvPr>
          <p:cNvGraphicFramePr>
            <a:graphicFrameLocks noGrp="1"/>
          </p:cNvGraphicFramePr>
          <p:nvPr>
            <p:extLst>
              <p:ext uri="{D42A27DB-BD31-4B8C-83A1-F6EECF244321}">
                <p14:modId xmlns:p14="http://schemas.microsoft.com/office/powerpoint/2010/main" val="2482149771"/>
              </p:ext>
            </p:extLst>
          </p:nvPr>
        </p:nvGraphicFramePr>
        <p:xfrm>
          <a:off x="5992507" y="3354565"/>
          <a:ext cx="3468943" cy="1981200"/>
        </p:xfrm>
        <a:graphic>
          <a:graphicData uri="http://schemas.openxmlformats.org/drawingml/2006/table">
            <a:tbl>
              <a:tblPr firstRow="1" bandRow="1">
                <a:tableStyleId>{93296810-A885-4BE3-A3E7-6D5BEEA58F35}</a:tableStyleId>
              </a:tblPr>
              <a:tblGrid>
                <a:gridCol w="755490">
                  <a:extLst>
                    <a:ext uri="{9D8B030D-6E8A-4147-A177-3AD203B41FA5}">
                      <a16:colId xmlns:a16="http://schemas.microsoft.com/office/drawing/2014/main" val="20000"/>
                    </a:ext>
                  </a:extLst>
                </a:gridCol>
                <a:gridCol w="867880">
                  <a:extLst>
                    <a:ext uri="{9D8B030D-6E8A-4147-A177-3AD203B41FA5}">
                      <a16:colId xmlns:a16="http://schemas.microsoft.com/office/drawing/2014/main" val="20001"/>
                    </a:ext>
                  </a:extLst>
                </a:gridCol>
                <a:gridCol w="931173">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370840">
                <a:tc>
                  <a:txBody>
                    <a:bodyPr/>
                    <a:lstStyle/>
                    <a:p>
                      <a:pPr algn="ctr"/>
                      <a:r>
                        <a:rPr lang="zh-CN" altLang="en-US" sz="2000" dirty="0"/>
                        <a:t>颜色</a:t>
                      </a:r>
                    </a:p>
                  </a:txBody>
                  <a:tcPr/>
                </a:tc>
                <a:tc>
                  <a:txBody>
                    <a:bodyPr/>
                    <a:lstStyle/>
                    <a:p>
                      <a:pPr algn="ctr"/>
                      <a:r>
                        <a:rPr lang="zh-CN" altLang="en-US" sz="2000" dirty="0"/>
                        <a:t>说明</a:t>
                      </a:r>
                    </a:p>
                  </a:txBody>
                  <a:tcPr/>
                </a:tc>
                <a:tc>
                  <a:txBody>
                    <a:bodyPr/>
                    <a:lstStyle/>
                    <a:p>
                      <a:pPr algn="ctr"/>
                      <a:r>
                        <a:rPr lang="zh-CN" altLang="en-US" sz="2000" dirty="0"/>
                        <a:t>颜色</a:t>
                      </a:r>
                    </a:p>
                  </a:txBody>
                  <a:tcPr/>
                </a:tc>
                <a:tc>
                  <a:txBody>
                    <a:bodyPr/>
                    <a:lstStyle/>
                    <a:p>
                      <a:pPr algn="ctr"/>
                      <a:r>
                        <a:rPr lang="zh-CN" altLang="en-US" sz="2000" dirty="0"/>
                        <a:t>说明</a:t>
                      </a:r>
                    </a:p>
                  </a:txBody>
                  <a:tcPr/>
                </a:tc>
                <a:extLst>
                  <a:ext uri="{0D108BD9-81ED-4DB2-BD59-A6C34878D82A}">
                    <a16:rowId xmlns:a16="http://schemas.microsoft.com/office/drawing/2014/main" val="10000"/>
                  </a:ext>
                </a:extLst>
              </a:tr>
              <a:tr h="370840">
                <a:tc>
                  <a:txBody>
                    <a:bodyPr/>
                    <a:lstStyle/>
                    <a:p>
                      <a:pPr algn="ctr"/>
                      <a:r>
                        <a:rPr lang="en-US" altLang="zh-CN" sz="2000" b="1" dirty="0"/>
                        <a:t>y</a:t>
                      </a:r>
                      <a:endParaRPr lang="zh-CN" altLang="en-US" sz="2000" b="1" dirty="0"/>
                    </a:p>
                  </a:txBody>
                  <a:tcPr/>
                </a:tc>
                <a:tc>
                  <a:txBody>
                    <a:bodyPr/>
                    <a:lstStyle/>
                    <a:p>
                      <a:pPr algn="ctr"/>
                      <a:r>
                        <a:rPr lang="zh-CN" altLang="en-US" dirty="0"/>
                        <a:t>黄色</a:t>
                      </a:r>
                    </a:p>
                  </a:txBody>
                  <a:tcPr/>
                </a:tc>
                <a:tc>
                  <a:txBody>
                    <a:bodyPr/>
                    <a:lstStyle/>
                    <a:p>
                      <a:pPr algn="ctr"/>
                      <a:r>
                        <a:rPr lang="en-US" altLang="zh-CN" sz="2000" b="1" dirty="0"/>
                        <a:t>g</a:t>
                      </a:r>
                      <a:endParaRPr lang="zh-CN" altLang="en-US" sz="2000" b="1" dirty="0"/>
                    </a:p>
                  </a:txBody>
                  <a:tcPr/>
                </a:tc>
                <a:tc>
                  <a:txBody>
                    <a:bodyPr/>
                    <a:lstStyle/>
                    <a:p>
                      <a:pPr algn="ctr"/>
                      <a:r>
                        <a:rPr lang="zh-CN" altLang="en-US" dirty="0"/>
                        <a:t>绿色</a:t>
                      </a:r>
                    </a:p>
                  </a:txBody>
                  <a:tcPr/>
                </a:tc>
                <a:extLst>
                  <a:ext uri="{0D108BD9-81ED-4DB2-BD59-A6C34878D82A}">
                    <a16:rowId xmlns:a16="http://schemas.microsoft.com/office/drawing/2014/main" val="10001"/>
                  </a:ext>
                </a:extLst>
              </a:tr>
              <a:tr h="370840">
                <a:tc>
                  <a:txBody>
                    <a:bodyPr/>
                    <a:lstStyle/>
                    <a:p>
                      <a:pPr algn="ctr"/>
                      <a:r>
                        <a:rPr lang="en-US" altLang="zh-CN" sz="2000" b="1" dirty="0"/>
                        <a:t>m</a:t>
                      </a:r>
                      <a:endParaRPr lang="zh-CN" altLang="en-US" sz="2000" b="1" dirty="0"/>
                    </a:p>
                  </a:txBody>
                  <a:tcPr/>
                </a:tc>
                <a:tc>
                  <a:txBody>
                    <a:bodyPr/>
                    <a:lstStyle/>
                    <a:p>
                      <a:pPr algn="ctr"/>
                      <a:r>
                        <a:rPr lang="zh-CN" altLang="en-US" dirty="0"/>
                        <a:t>品红</a:t>
                      </a:r>
                    </a:p>
                  </a:txBody>
                  <a:tcPr/>
                </a:tc>
                <a:tc>
                  <a:txBody>
                    <a:bodyPr/>
                    <a:lstStyle/>
                    <a:p>
                      <a:pPr algn="ctr"/>
                      <a:r>
                        <a:rPr lang="en-US" altLang="zh-CN" sz="2000" b="1" dirty="0"/>
                        <a:t>b</a:t>
                      </a:r>
                      <a:endParaRPr lang="zh-CN" altLang="en-US" sz="2000" b="1" dirty="0"/>
                    </a:p>
                  </a:txBody>
                  <a:tcPr/>
                </a:tc>
                <a:tc>
                  <a:txBody>
                    <a:bodyPr/>
                    <a:lstStyle/>
                    <a:p>
                      <a:pPr algn="ctr"/>
                      <a:r>
                        <a:rPr lang="zh-CN" altLang="en-US" dirty="0"/>
                        <a:t>蓝色</a:t>
                      </a:r>
                    </a:p>
                  </a:txBody>
                  <a:tcPr/>
                </a:tc>
                <a:extLst>
                  <a:ext uri="{0D108BD9-81ED-4DB2-BD59-A6C34878D82A}">
                    <a16:rowId xmlns:a16="http://schemas.microsoft.com/office/drawing/2014/main" val="10002"/>
                  </a:ext>
                </a:extLst>
              </a:tr>
              <a:tr h="370840">
                <a:tc>
                  <a:txBody>
                    <a:bodyPr/>
                    <a:lstStyle/>
                    <a:p>
                      <a:pPr algn="ctr"/>
                      <a:r>
                        <a:rPr lang="en-US" altLang="zh-CN" sz="2000" b="1" dirty="0"/>
                        <a:t>c</a:t>
                      </a:r>
                      <a:endParaRPr lang="zh-CN" altLang="en-US" sz="2000" b="1" dirty="0"/>
                    </a:p>
                  </a:txBody>
                  <a:tcPr/>
                </a:tc>
                <a:tc>
                  <a:txBody>
                    <a:bodyPr/>
                    <a:lstStyle/>
                    <a:p>
                      <a:pPr algn="ctr"/>
                      <a:r>
                        <a:rPr lang="zh-CN" altLang="en-US" dirty="0"/>
                        <a:t>青蓝</a:t>
                      </a:r>
                    </a:p>
                  </a:txBody>
                  <a:tcPr/>
                </a:tc>
                <a:tc>
                  <a:txBody>
                    <a:bodyPr/>
                    <a:lstStyle/>
                    <a:p>
                      <a:pPr algn="ctr"/>
                      <a:r>
                        <a:rPr lang="en-US" altLang="zh-CN" sz="2000" b="1" dirty="0"/>
                        <a:t>w</a:t>
                      </a:r>
                      <a:endParaRPr lang="zh-CN" altLang="en-US" sz="2000" b="1" dirty="0"/>
                    </a:p>
                  </a:txBody>
                  <a:tcPr/>
                </a:tc>
                <a:tc>
                  <a:txBody>
                    <a:bodyPr/>
                    <a:lstStyle/>
                    <a:p>
                      <a:pPr algn="ctr"/>
                      <a:r>
                        <a:rPr lang="zh-CN" altLang="en-US" dirty="0"/>
                        <a:t>白色</a:t>
                      </a:r>
                    </a:p>
                  </a:txBody>
                  <a:tcPr/>
                </a:tc>
                <a:extLst>
                  <a:ext uri="{0D108BD9-81ED-4DB2-BD59-A6C34878D82A}">
                    <a16:rowId xmlns:a16="http://schemas.microsoft.com/office/drawing/2014/main" val="10003"/>
                  </a:ext>
                </a:extLst>
              </a:tr>
              <a:tr h="370840">
                <a:tc>
                  <a:txBody>
                    <a:bodyPr/>
                    <a:lstStyle/>
                    <a:p>
                      <a:pPr algn="ctr"/>
                      <a:r>
                        <a:rPr lang="en-US" altLang="zh-CN" sz="2000" b="1" dirty="0"/>
                        <a:t>r</a:t>
                      </a:r>
                      <a:endParaRPr lang="zh-CN" altLang="en-US" sz="2000" b="1" dirty="0"/>
                    </a:p>
                  </a:txBody>
                  <a:tcPr/>
                </a:tc>
                <a:tc>
                  <a:txBody>
                    <a:bodyPr/>
                    <a:lstStyle/>
                    <a:p>
                      <a:pPr algn="ctr"/>
                      <a:r>
                        <a:rPr lang="zh-CN" altLang="en-US" dirty="0"/>
                        <a:t>红色</a:t>
                      </a:r>
                    </a:p>
                  </a:txBody>
                  <a:tcPr/>
                </a:tc>
                <a:tc>
                  <a:txBody>
                    <a:bodyPr/>
                    <a:lstStyle/>
                    <a:p>
                      <a:pPr algn="ctr"/>
                      <a:r>
                        <a:rPr lang="en-US" altLang="zh-CN" sz="2000" b="1" dirty="0"/>
                        <a:t>k</a:t>
                      </a:r>
                      <a:endParaRPr lang="zh-CN" altLang="en-US" sz="2000" b="1" dirty="0"/>
                    </a:p>
                  </a:txBody>
                  <a:tcPr/>
                </a:tc>
                <a:tc>
                  <a:txBody>
                    <a:bodyPr/>
                    <a:lstStyle/>
                    <a:p>
                      <a:pPr algn="ctr"/>
                      <a:r>
                        <a:rPr lang="zh-CN" altLang="en-US" dirty="0"/>
                        <a:t>黑色</a:t>
                      </a:r>
                    </a:p>
                  </a:txBody>
                  <a:tcPr/>
                </a:tc>
                <a:extLst>
                  <a:ext uri="{0D108BD9-81ED-4DB2-BD59-A6C34878D82A}">
                    <a16:rowId xmlns:a16="http://schemas.microsoft.com/office/drawing/2014/main" val="10004"/>
                  </a:ext>
                </a:extLst>
              </a:tr>
            </a:tbl>
          </a:graphicData>
        </a:graphic>
      </p:graphicFrame>
      <p:cxnSp>
        <p:nvCxnSpPr>
          <p:cNvPr id="17" name="直接连接符 16">
            <a:extLst>
              <a:ext uri="{FF2B5EF4-FFF2-40B4-BE49-F238E27FC236}">
                <a16:creationId xmlns:a16="http://schemas.microsoft.com/office/drawing/2014/main" id="{CA71DC43-2956-4F88-91CF-137315B7B447}"/>
              </a:ext>
            </a:extLst>
          </p:cNvPr>
          <p:cNvCxnSpPr/>
          <p:nvPr/>
        </p:nvCxnSpPr>
        <p:spPr>
          <a:xfrm>
            <a:off x="4763475" y="3937945"/>
            <a:ext cx="76568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53A556BE-5A53-46D6-AD76-A2240B2F6329}"/>
              </a:ext>
            </a:extLst>
          </p:cNvPr>
          <p:cNvCxnSpPr/>
          <p:nvPr/>
        </p:nvCxnSpPr>
        <p:spPr>
          <a:xfrm>
            <a:off x="4763475" y="5181726"/>
            <a:ext cx="765687" cy="0"/>
          </a:xfrm>
          <a:prstGeom prst="line">
            <a:avLst/>
          </a:prstGeom>
          <a:ln w="19050">
            <a:solidFill>
              <a:schemeClr val="tx1"/>
            </a:solidFill>
            <a:prstDash val="dashDot"/>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9AB58A01-A3FD-484C-A912-362510FBB9EA}"/>
              </a:ext>
            </a:extLst>
          </p:cNvPr>
          <p:cNvSpPr txBox="1"/>
          <p:nvPr/>
        </p:nvSpPr>
        <p:spPr>
          <a:xfrm>
            <a:off x="5992507" y="5486932"/>
            <a:ext cx="447496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magenta </a:t>
            </a:r>
            <a:r>
              <a:rPr lang="zh-CN" altLang="en-US" dirty="0">
                <a:latin typeface="微软雅黑" panose="020B0503020204020204" pitchFamily="34" charset="-122"/>
                <a:ea typeface="微软雅黑" panose="020B0503020204020204" pitchFamily="34" charset="-122"/>
              </a:rPr>
              <a:t>品红；  </a:t>
            </a:r>
            <a:r>
              <a:rPr lang="en-US" altLang="zh-CN" dirty="0">
                <a:latin typeface="微软雅黑" panose="020B0503020204020204" pitchFamily="34" charset="-122"/>
                <a:ea typeface="微软雅黑" panose="020B0503020204020204" pitchFamily="34" charset="-122"/>
              </a:rPr>
              <a:t>cyan </a:t>
            </a:r>
            <a:r>
              <a:rPr lang="zh-CN" altLang="en-US" dirty="0">
                <a:latin typeface="微软雅黑" panose="020B0503020204020204" pitchFamily="34" charset="-122"/>
                <a:ea typeface="微软雅黑" panose="020B0503020204020204" pitchFamily="34" charset="-122"/>
              </a:rPr>
              <a:t>蓝绿</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青蓝</a:t>
            </a:r>
          </a:p>
        </p:txBody>
      </p:sp>
      <p:sp>
        <p:nvSpPr>
          <p:cNvPr id="20" name="圆角矩形 10">
            <a:extLst>
              <a:ext uri="{FF2B5EF4-FFF2-40B4-BE49-F238E27FC236}">
                <a16:creationId xmlns:a16="http://schemas.microsoft.com/office/drawing/2014/main" id="{CBDDF082-C60F-4371-B4B8-5D27213300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1254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A82F94E-9024-48DE-B558-C41A2301B8DB}"/>
              </a:ext>
            </a:extLst>
          </p:cNvPr>
          <p:cNvSpPr>
            <a:spLocks noGrp="1"/>
          </p:cNvSpPr>
          <p:nvPr>
            <p:ph type="dt" sz="half" idx="10"/>
          </p:nvPr>
        </p:nvSpPr>
        <p:spPr/>
        <p:txBody>
          <a:bodyPr/>
          <a:lstStyle/>
          <a:p>
            <a:fld id="{97AB3D21-FE47-45A8-A980-D371D1E57427}" type="datetime1">
              <a:rPr lang="zh-CN" altLang="en-US" smtClean="0"/>
              <a:t>2021/3/18</a:t>
            </a:fld>
            <a:endParaRPr lang="zh-CN" altLang="en-US"/>
          </a:p>
        </p:txBody>
      </p:sp>
      <p:sp>
        <p:nvSpPr>
          <p:cNvPr id="5" name="页脚占位符 4">
            <a:extLst>
              <a:ext uri="{FF2B5EF4-FFF2-40B4-BE49-F238E27FC236}">
                <a16:creationId xmlns:a16="http://schemas.microsoft.com/office/drawing/2014/main" id="{F340F826-F0F0-4E3D-A572-8454F2DB3DBD}"/>
              </a:ext>
            </a:extLst>
          </p:cNvPr>
          <p:cNvSpPr>
            <a:spLocks noGrp="1"/>
          </p:cNvSpPr>
          <p:nvPr>
            <p:ph type="ftr" sz="quarter" idx="11"/>
          </p:nvPr>
        </p:nvSpPr>
        <p:spPr/>
        <p:txBody>
          <a:bodyPr/>
          <a:lstStyle/>
          <a:p>
            <a:r>
              <a:rPr lang="zh-CN" altLang="en-US"/>
              <a:t>人工智能编程语言</a:t>
            </a:r>
          </a:p>
        </p:txBody>
      </p:sp>
      <p:graphicFrame>
        <p:nvGraphicFramePr>
          <p:cNvPr id="12" name="表格 11">
            <a:extLst>
              <a:ext uri="{FF2B5EF4-FFF2-40B4-BE49-F238E27FC236}">
                <a16:creationId xmlns:a16="http://schemas.microsoft.com/office/drawing/2014/main" id="{07B569CD-D92B-453C-86B1-516A596047E2}"/>
              </a:ext>
            </a:extLst>
          </p:cNvPr>
          <p:cNvGraphicFramePr>
            <a:graphicFrameLocks noGrp="1"/>
          </p:cNvGraphicFramePr>
          <p:nvPr>
            <p:extLst>
              <p:ext uri="{D42A27DB-BD31-4B8C-83A1-F6EECF244321}">
                <p14:modId xmlns:p14="http://schemas.microsoft.com/office/powerpoint/2010/main" val="3537476559"/>
              </p:ext>
            </p:extLst>
          </p:nvPr>
        </p:nvGraphicFramePr>
        <p:xfrm>
          <a:off x="2215946" y="1920240"/>
          <a:ext cx="7760108" cy="1508760"/>
        </p:xfrm>
        <a:graphic>
          <a:graphicData uri="http://schemas.openxmlformats.org/drawingml/2006/table">
            <a:tbl>
              <a:tblPr firstRow="1" bandRow="1">
                <a:tableStyleId>{21E4AEA4-8DFA-4A89-87EB-49C32662AFE0}</a:tableStyleId>
              </a:tblPr>
              <a:tblGrid>
                <a:gridCol w="789038">
                  <a:extLst>
                    <a:ext uri="{9D8B030D-6E8A-4147-A177-3AD203B41FA5}">
                      <a16:colId xmlns:a16="http://schemas.microsoft.com/office/drawing/2014/main" val="20000"/>
                    </a:ext>
                  </a:extLst>
                </a:gridCol>
                <a:gridCol w="904568">
                  <a:extLst>
                    <a:ext uri="{9D8B030D-6E8A-4147-A177-3AD203B41FA5}">
                      <a16:colId xmlns:a16="http://schemas.microsoft.com/office/drawing/2014/main" val="20001"/>
                    </a:ext>
                  </a:extLst>
                </a:gridCol>
                <a:gridCol w="875071">
                  <a:extLst>
                    <a:ext uri="{9D8B030D-6E8A-4147-A177-3AD203B41FA5}">
                      <a16:colId xmlns:a16="http://schemas.microsoft.com/office/drawing/2014/main" val="20002"/>
                    </a:ext>
                  </a:extLst>
                </a:gridCol>
                <a:gridCol w="875071">
                  <a:extLst>
                    <a:ext uri="{9D8B030D-6E8A-4147-A177-3AD203B41FA5}">
                      <a16:colId xmlns:a16="http://schemas.microsoft.com/office/drawing/2014/main" val="20003"/>
                    </a:ext>
                  </a:extLst>
                </a:gridCol>
                <a:gridCol w="934064">
                  <a:extLst>
                    <a:ext uri="{9D8B030D-6E8A-4147-A177-3AD203B41FA5}">
                      <a16:colId xmlns:a16="http://schemas.microsoft.com/office/drawing/2014/main" val="20004"/>
                    </a:ext>
                  </a:extLst>
                </a:gridCol>
                <a:gridCol w="904568">
                  <a:extLst>
                    <a:ext uri="{9D8B030D-6E8A-4147-A177-3AD203B41FA5}">
                      <a16:colId xmlns:a16="http://schemas.microsoft.com/office/drawing/2014/main" val="20005"/>
                    </a:ext>
                  </a:extLst>
                </a:gridCol>
                <a:gridCol w="1042219">
                  <a:extLst>
                    <a:ext uri="{9D8B030D-6E8A-4147-A177-3AD203B41FA5}">
                      <a16:colId xmlns:a16="http://schemas.microsoft.com/office/drawing/2014/main" val="20006"/>
                    </a:ext>
                  </a:extLst>
                </a:gridCol>
                <a:gridCol w="1435509">
                  <a:extLst>
                    <a:ext uri="{9D8B030D-6E8A-4147-A177-3AD203B41FA5}">
                      <a16:colId xmlns:a16="http://schemas.microsoft.com/office/drawing/2014/main" val="20007"/>
                    </a:ext>
                  </a:extLst>
                </a:gridCol>
              </a:tblGrid>
              <a:tr h="370840">
                <a:tc>
                  <a:txBody>
                    <a:bodyPr/>
                    <a:lstStyle/>
                    <a:p>
                      <a:pPr algn="ctr"/>
                      <a:r>
                        <a:rPr lang="zh-CN" altLang="en-US" sz="2000" dirty="0"/>
                        <a:t>标记</a:t>
                      </a:r>
                    </a:p>
                  </a:txBody>
                  <a:tcPr/>
                </a:tc>
                <a:tc>
                  <a:txBody>
                    <a:bodyPr/>
                    <a:lstStyle/>
                    <a:p>
                      <a:pPr algn="ctr"/>
                      <a:r>
                        <a:rPr lang="zh-CN" altLang="en-US" sz="2000" dirty="0"/>
                        <a:t>说明</a:t>
                      </a:r>
                    </a:p>
                  </a:txBody>
                  <a:tcPr/>
                </a:tc>
                <a:tc>
                  <a:txBody>
                    <a:bodyPr/>
                    <a:lstStyle/>
                    <a:p>
                      <a:pPr algn="ctr"/>
                      <a:r>
                        <a:rPr lang="zh-CN" altLang="en-US" sz="2000" dirty="0"/>
                        <a:t>标记</a:t>
                      </a:r>
                    </a:p>
                  </a:txBody>
                  <a:tcPr/>
                </a:tc>
                <a:tc>
                  <a:txBody>
                    <a:bodyPr/>
                    <a:lstStyle/>
                    <a:p>
                      <a:pPr algn="ctr"/>
                      <a:r>
                        <a:rPr lang="zh-CN" altLang="en-US" sz="2000" dirty="0"/>
                        <a:t>说明</a:t>
                      </a:r>
                    </a:p>
                  </a:txBody>
                  <a:tcPr/>
                </a:tc>
                <a:tc>
                  <a:txBody>
                    <a:bodyPr/>
                    <a:lstStyle/>
                    <a:p>
                      <a:pPr algn="ctr"/>
                      <a:r>
                        <a:rPr lang="zh-CN" altLang="en-US" sz="2000" dirty="0"/>
                        <a:t>标记</a:t>
                      </a:r>
                    </a:p>
                  </a:txBody>
                  <a:tcPr/>
                </a:tc>
                <a:tc>
                  <a:txBody>
                    <a:bodyPr/>
                    <a:lstStyle/>
                    <a:p>
                      <a:pPr algn="ctr"/>
                      <a:r>
                        <a:rPr lang="zh-CN" altLang="en-US" sz="2000" dirty="0"/>
                        <a:t>说明</a:t>
                      </a:r>
                    </a:p>
                  </a:txBody>
                  <a:tcPr/>
                </a:tc>
                <a:tc>
                  <a:txBody>
                    <a:bodyPr/>
                    <a:lstStyle/>
                    <a:p>
                      <a:pPr algn="ctr"/>
                      <a:r>
                        <a:rPr lang="zh-CN" altLang="en-US" sz="2000" dirty="0"/>
                        <a:t>标记</a:t>
                      </a:r>
                    </a:p>
                  </a:txBody>
                  <a:tcPr/>
                </a:tc>
                <a:tc>
                  <a:txBody>
                    <a:bodyPr/>
                    <a:lstStyle/>
                    <a:p>
                      <a:pPr algn="ctr"/>
                      <a:r>
                        <a:rPr lang="zh-CN" altLang="en-US" sz="2000" dirty="0"/>
                        <a:t>说明</a:t>
                      </a:r>
                    </a:p>
                  </a:txBody>
                  <a:tcPr/>
                </a:tc>
                <a:extLst>
                  <a:ext uri="{0D108BD9-81ED-4DB2-BD59-A6C34878D82A}">
                    <a16:rowId xmlns:a16="http://schemas.microsoft.com/office/drawing/2014/main" val="10000"/>
                  </a:ext>
                </a:extLst>
              </a:tr>
              <a:tr h="370840">
                <a:tc>
                  <a:txBody>
                    <a:bodyPr/>
                    <a:lstStyle/>
                    <a:p>
                      <a:pPr algn="ctr"/>
                      <a:r>
                        <a:rPr lang="en-US" altLang="zh-CN" dirty="0"/>
                        <a:t>o</a:t>
                      </a:r>
                      <a:endParaRPr lang="zh-CN" altLang="en-US" dirty="0"/>
                    </a:p>
                  </a:txBody>
                  <a:tcPr/>
                </a:tc>
                <a:tc>
                  <a:txBody>
                    <a:bodyPr/>
                    <a:lstStyle/>
                    <a:p>
                      <a:pPr algn="ctr"/>
                      <a:r>
                        <a:rPr lang="zh-CN" altLang="en-US" dirty="0"/>
                        <a:t>圆圈</a:t>
                      </a:r>
                    </a:p>
                  </a:txBody>
                  <a:tcPr/>
                </a:tc>
                <a:tc>
                  <a:txBody>
                    <a:bodyPr/>
                    <a:lstStyle/>
                    <a:p>
                      <a:pPr algn="ctr"/>
                      <a:r>
                        <a:rPr lang="en-US" altLang="zh-CN" sz="1800" dirty="0"/>
                        <a:t>.</a:t>
                      </a:r>
                      <a:endParaRPr lang="zh-CN" altLang="en-US" sz="1800" b="1" dirty="0"/>
                    </a:p>
                  </a:txBody>
                  <a:tcPr/>
                </a:tc>
                <a:tc>
                  <a:txBody>
                    <a:bodyPr/>
                    <a:lstStyle/>
                    <a:p>
                      <a:pPr algn="ctr"/>
                      <a:r>
                        <a:rPr lang="zh-CN" altLang="en-US" dirty="0"/>
                        <a:t>点</a:t>
                      </a:r>
                    </a:p>
                  </a:txBody>
                  <a:tcPr/>
                </a:tc>
                <a:tc>
                  <a:txBody>
                    <a:bodyPr/>
                    <a:lstStyle/>
                    <a:p>
                      <a:pPr algn="ctr"/>
                      <a:r>
                        <a:rPr lang="en-US" altLang="zh-CN" dirty="0"/>
                        <a:t>d</a:t>
                      </a:r>
                      <a:endParaRPr lang="zh-CN" altLang="en-US" dirty="0"/>
                    </a:p>
                  </a:txBody>
                  <a:tcPr/>
                </a:tc>
                <a:tc>
                  <a:txBody>
                    <a:bodyPr/>
                    <a:lstStyle/>
                    <a:p>
                      <a:pPr algn="ctr"/>
                      <a:r>
                        <a:rPr lang="zh-CN" altLang="en-US" dirty="0"/>
                        <a:t>菱形</a:t>
                      </a:r>
                    </a:p>
                  </a:txBody>
                  <a:tcPr/>
                </a:tc>
                <a:tc>
                  <a:txBody>
                    <a:bodyPr/>
                    <a:lstStyle/>
                    <a:p>
                      <a:pPr algn="ctr"/>
                      <a:r>
                        <a:rPr lang="en-US" altLang="zh-CN" dirty="0"/>
                        <a:t>&gt;, &lt;</a:t>
                      </a:r>
                      <a:endParaRPr lang="zh-CN" altLang="en-US" dirty="0"/>
                    </a:p>
                  </a:txBody>
                  <a:tcPr/>
                </a:tc>
                <a:tc>
                  <a:txBody>
                    <a:bodyPr/>
                    <a:lstStyle/>
                    <a:p>
                      <a:pPr algn="ctr"/>
                      <a:r>
                        <a:rPr lang="zh-CN" altLang="en-US" dirty="0"/>
                        <a:t>左右三角</a:t>
                      </a:r>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zh-CN" altLang="en-US" dirty="0"/>
                        <a:t>加号</a:t>
                      </a:r>
                    </a:p>
                  </a:txBody>
                  <a:tcPr/>
                </a:tc>
                <a:tc>
                  <a:txBody>
                    <a:bodyPr/>
                    <a:lstStyle/>
                    <a:p>
                      <a:pPr algn="ctr"/>
                      <a:r>
                        <a:rPr lang="en-US" altLang="zh-CN" dirty="0"/>
                        <a:t>x</a:t>
                      </a:r>
                      <a:endParaRPr lang="zh-CN" altLang="en-US" dirty="0"/>
                    </a:p>
                  </a:txBody>
                  <a:tcPr/>
                </a:tc>
                <a:tc>
                  <a:txBody>
                    <a:bodyPr/>
                    <a:lstStyle/>
                    <a:p>
                      <a:pPr algn="ctr"/>
                      <a:r>
                        <a:rPr lang="zh-CN" altLang="en-US" dirty="0"/>
                        <a:t>叉号</a:t>
                      </a:r>
                    </a:p>
                  </a:txBody>
                  <a:tcPr/>
                </a:tc>
                <a:tc>
                  <a:txBody>
                    <a:bodyPr/>
                    <a:lstStyle/>
                    <a:p>
                      <a:pPr algn="ctr"/>
                      <a:r>
                        <a:rPr lang="en-US" altLang="zh-CN" dirty="0"/>
                        <a:t>^</a:t>
                      </a:r>
                      <a:endParaRPr lang="zh-CN" altLang="en-US" dirty="0"/>
                    </a:p>
                  </a:txBody>
                  <a:tcPr/>
                </a:tc>
                <a:tc>
                  <a:txBody>
                    <a:bodyPr/>
                    <a:lstStyle/>
                    <a:p>
                      <a:pPr algn="ctr"/>
                      <a:r>
                        <a:rPr lang="zh-CN" altLang="en-US" dirty="0"/>
                        <a:t>上三角</a:t>
                      </a:r>
                    </a:p>
                  </a:txBody>
                  <a:tcPr/>
                </a:tc>
                <a:tc>
                  <a:txBody>
                    <a:bodyPr/>
                    <a:lstStyle/>
                    <a:p>
                      <a:pPr algn="ctr"/>
                      <a:r>
                        <a:rPr lang="en-US" altLang="zh-CN" dirty="0"/>
                        <a:t>p</a:t>
                      </a:r>
                      <a:endParaRPr lang="zh-CN" altLang="en-US" dirty="0"/>
                    </a:p>
                  </a:txBody>
                  <a:tcPr/>
                </a:tc>
                <a:tc>
                  <a:txBody>
                    <a:bodyPr/>
                    <a:lstStyle/>
                    <a:p>
                      <a:pPr algn="ctr"/>
                      <a:r>
                        <a:rPr lang="zh-CN" altLang="en-US" dirty="0"/>
                        <a:t>五角形</a:t>
                      </a:r>
                    </a:p>
                  </a:txBody>
                  <a:tcPr/>
                </a:tc>
                <a:extLst>
                  <a:ext uri="{0D108BD9-81ED-4DB2-BD59-A6C34878D82A}">
                    <a16:rowId xmlns:a16="http://schemas.microsoft.com/office/drawing/2014/main" val="10002"/>
                  </a:ext>
                </a:extLst>
              </a:tr>
              <a:tr h="370840">
                <a:tc>
                  <a:txBody>
                    <a:bodyPr/>
                    <a:lstStyle/>
                    <a:p>
                      <a:pPr algn="ctr"/>
                      <a:r>
                        <a:rPr lang="en-US" altLang="zh-CN" dirty="0"/>
                        <a:t>*</a:t>
                      </a:r>
                      <a:endParaRPr lang="zh-CN" altLang="en-US" dirty="0"/>
                    </a:p>
                  </a:txBody>
                  <a:tcPr/>
                </a:tc>
                <a:tc>
                  <a:txBody>
                    <a:bodyPr/>
                    <a:lstStyle/>
                    <a:p>
                      <a:pPr algn="ctr"/>
                      <a:r>
                        <a:rPr lang="zh-CN" altLang="en-US" dirty="0"/>
                        <a:t>星号</a:t>
                      </a:r>
                    </a:p>
                  </a:txBody>
                  <a:tcPr/>
                </a:tc>
                <a:tc>
                  <a:txBody>
                    <a:bodyPr/>
                    <a:lstStyle/>
                    <a:p>
                      <a:pPr algn="ctr"/>
                      <a:r>
                        <a:rPr lang="en-US" altLang="zh-CN" dirty="0"/>
                        <a:t>s</a:t>
                      </a:r>
                      <a:endParaRPr lang="zh-CN" altLang="en-US" dirty="0"/>
                    </a:p>
                  </a:txBody>
                  <a:tcPr/>
                </a:tc>
                <a:tc>
                  <a:txBody>
                    <a:bodyPr/>
                    <a:lstStyle/>
                    <a:p>
                      <a:pPr algn="ctr"/>
                      <a:r>
                        <a:rPr lang="zh-CN" altLang="en-US" dirty="0"/>
                        <a:t>方形</a:t>
                      </a:r>
                    </a:p>
                  </a:txBody>
                  <a:tcPr/>
                </a:tc>
                <a:tc>
                  <a:txBody>
                    <a:bodyPr/>
                    <a:lstStyle/>
                    <a:p>
                      <a:pPr algn="ctr"/>
                      <a:r>
                        <a:rPr lang="en-US" altLang="zh-CN" dirty="0"/>
                        <a:t>v</a:t>
                      </a:r>
                      <a:endParaRPr lang="zh-CN" altLang="en-US" dirty="0"/>
                    </a:p>
                  </a:txBody>
                  <a:tcPr/>
                </a:tc>
                <a:tc>
                  <a:txBody>
                    <a:bodyPr/>
                    <a:lstStyle/>
                    <a:p>
                      <a:pPr algn="ctr"/>
                      <a:r>
                        <a:rPr lang="zh-CN" altLang="en-US" dirty="0"/>
                        <a:t>下三角</a:t>
                      </a:r>
                    </a:p>
                  </a:txBody>
                  <a:tcPr/>
                </a:tc>
                <a:tc>
                  <a:txBody>
                    <a:bodyPr/>
                    <a:lstStyle/>
                    <a:p>
                      <a:pPr algn="ctr"/>
                      <a:r>
                        <a:rPr lang="en-US" altLang="zh-CN" dirty="0"/>
                        <a:t>h</a:t>
                      </a:r>
                      <a:endParaRPr lang="zh-CN" altLang="en-US" dirty="0"/>
                    </a:p>
                  </a:txBody>
                  <a:tcPr/>
                </a:tc>
                <a:tc>
                  <a:txBody>
                    <a:bodyPr/>
                    <a:lstStyle/>
                    <a:p>
                      <a:pPr algn="ctr"/>
                      <a:r>
                        <a:rPr lang="zh-CN" altLang="en-US" dirty="0"/>
                        <a:t>六角形</a:t>
                      </a:r>
                    </a:p>
                  </a:txBody>
                  <a:tcPr/>
                </a:tc>
                <a:extLst>
                  <a:ext uri="{0D108BD9-81ED-4DB2-BD59-A6C34878D82A}">
                    <a16:rowId xmlns:a16="http://schemas.microsoft.com/office/drawing/2014/main" val="10003"/>
                  </a:ext>
                </a:extLst>
              </a:tr>
            </a:tbl>
          </a:graphicData>
        </a:graphic>
      </p:graphicFrame>
      <p:sp>
        <p:nvSpPr>
          <p:cNvPr id="15" name="内容占位符 2">
            <a:extLst>
              <a:ext uri="{FF2B5EF4-FFF2-40B4-BE49-F238E27FC236}">
                <a16:creationId xmlns:a16="http://schemas.microsoft.com/office/drawing/2014/main" id="{A06F5DE0-851A-4EC0-A90D-5555B9B50CDB}"/>
              </a:ext>
            </a:extLst>
          </p:cNvPr>
          <p:cNvSpPr>
            <a:spLocks noGrp="1"/>
          </p:cNvSpPr>
          <p:nvPr>
            <p:ph idx="1"/>
          </p:nvPr>
        </p:nvSpPr>
        <p:spPr>
          <a:xfrm>
            <a:off x="701167" y="3750749"/>
            <a:ext cx="9946688" cy="272354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plot(X,Y,LineSpec)</a:t>
            </a:r>
          </a:p>
          <a:p>
            <a:pPr marL="457200" lvl="1" indent="0">
              <a:lnSpc>
                <a:spcPct val="100000"/>
              </a:lnSpc>
              <a:spcBef>
                <a:spcPts val="1200"/>
              </a:spcBef>
              <a:buNone/>
              <a:tabLst>
                <a:tab pos="2419350" algn="l"/>
              </a:tabLst>
            </a:pP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除此之外，</a:t>
            </a:r>
            <a:r>
              <a:rPr lang="en-US" altLang="zh-CN" dirty="0" err="1">
                <a:latin typeface="微软雅黑" panose="020B0503020204020204" pitchFamily="34" charset="-122"/>
                <a:ea typeface="微软雅黑" panose="020B0503020204020204" pitchFamily="34" charset="-122"/>
              </a:rPr>
              <a:t>LineSpec</a:t>
            </a:r>
            <a:r>
              <a:rPr lang="zh-CN" altLang="en-US" dirty="0">
                <a:latin typeface="微软雅黑" panose="020B0503020204020204" pitchFamily="34" charset="-122"/>
                <a:ea typeface="微软雅黑" panose="020B0503020204020204" pitchFamily="34" charset="-122"/>
              </a:rPr>
              <a:t>中也可通过</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LineWidth</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来指定线条宽度</a:t>
            </a:r>
            <a:r>
              <a:rPr lang="en-US" altLang="zh-CN" dirty="0">
                <a:latin typeface="微软雅黑" panose="020B0503020204020204" pitchFamily="34" charset="-122"/>
                <a:ea typeface="微软雅黑" panose="020B0503020204020204" pitchFamily="34" charset="-122"/>
              </a:rPr>
              <a:t>;</a:t>
            </a:r>
          </a:p>
          <a:p>
            <a:pPr marL="457200" lvl="1" indent="0">
              <a:lnSpc>
                <a:spcPct val="100000"/>
              </a:lnSpc>
              <a:spcBef>
                <a:spcPts val="1200"/>
              </a:spcBef>
              <a:buNone/>
              <a:tabLst>
                <a:tab pos="2419350" algn="l"/>
              </a:tabLst>
            </a:pP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MarkerSize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来指定标记的大小；</a:t>
            </a:r>
            <a:endParaRPr lang="en-US" altLang="zh-CN" dirty="0">
              <a:latin typeface="微软雅黑" panose="020B0503020204020204" pitchFamily="34" charset="-122"/>
              <a:ea typeface="微软雅黑" panose="020B0503020204020204" pitchFamily="34" charset="-122"/>
            </a:endParaRPr>
          </a:p>
          <a:p>
            <a:pPr marL="457200" lvl="1" indent="0">
              <a:lnSpc>
                <a:spcPct val="100000"/>
              </a:lnSpc>
              <a:spcBef>
                <a:spcPts val="1200"/>
              </a:spcBef>
              <a:buNone/>
              <a:tabLst>
                <a:tab pos="2419350" algn="l"/>
              </a:tabLst>
            </a:pP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MarkerFaceColor</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来指定标记填充颜色； </a:t>
            </a:r>
            <a:endParaRPr lang="en-US" altLang="zh-CN" dirty="0">
              <a:latin typeface="微软雅黑" panose="020B0503020204020204" pitchFamily="34" charset="-122"/>
              <a:ea typeface="微软雅黑" panose="020B0503020204020204" pitchFamily="34" charset="-122"/>
            </a:endParaRPr>
          </a:p>
          <a:p>
            <a:pPr marL="457200" lvl="1" indent="0">
              <a:lnSpc>
                <a:spcPct val="100000"/>
              </a:lnSpc>
              <a:spcBef>
                <a:spcPts val="1200"/>
              </a:spcBef>
              <a:buNone/>
              <a:tabLst>
                <a:tab pos="2419350" algn="l"/>
              </a:tabLst>
            </a:pP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MarkerEdgeColor</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来指定标记轮廓颜色</a:t>
            </a:r>
            <a:endParaRPr lang="en-US" altLang="zh-CN" b="0" dirty="0">
              <a:latin typeface="微软雅黑" panose="020B0503020204020204" pitchFamily="34" charset="-122"/>
              <a:ea typeface="微软雅黑" panose="020B0503020204020204" pitchFamily="34" charset="-122"/>
            </a:endParaRPr>
          </a:p>
        </p:txBody>
      </p:sp>
      <p:sp>
        <p:nvSpPr>
          <p:cNvPr id="16" name="圆角矩形 10">
            <a:extLst>
              <a:ext uri="{FF2B5EF4-FFF2-40B4-BE49-F238E27FC236}">
                <a16:creationId xmlns:a16="http://schemas.microsoft.com/office/drawing/2014/main" id="{DA43296A-C705-4434-AD9E-9DDAE108516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035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6744F6B5-E180-4E95-B9BC-F63CB0D5ABB4}"/>
              </a:ext>
            </a:extLst>
          </p:cNvPr>
          <p:cNvSpPr>
            <a:spLocks noGrp="1"/>
          </p:cNvSpPr>
          <p:nvPr>
            <p:ph type="dt" sz="half" idx="10"/>
          </p:nvPr>
        </p:nvSpPr>
        <p:spPr/>
        <p:txBody>
          <a:bodyPr/>
          <a:lstStyle/>
          <a:p>
            <a:fld id="{7DAE187F-9888-40B4-8A43-1A5BA2D398B9}"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B055F73-8770-49FC-986E-FD78D8742E0B}"/>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C92E5720-146A-4611-9874-BD16145E88DF}"/>
              </a:ext>
            </a:extLst>
          </p:cNvPr>
          <p:cNvSpPr>
            <a:spLocks noGrp="1"/>
          </p:cNvSpPr>
          <p:nvPr>
            <p:ph idx="1"/>
          </p:nvPr>
        </p:nvSpPr>
        <p:spPr>
          <a:xfrm>
            <a:off x="677196" y="1564708"/>
            <a:ext cx="10957341" cy="204373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plot(X1,Y1,LineSpec1,...,</a:t>
            </a:r>
            <a:r>
              <a:rPr lang="en-US" altLang="zh-CN" dirty="0" err="1">
                <a:latin typeface="微软雅黑" panose="020B0503020204020204" pitchFamily="34" charset="-122"/>
                <a:ea typeface="微软雅黑" panose="020B0503020204020204" pitchFamily="34" charset="-122"/>
              </a:rPr>
              <a:t>Xn,Yn,LineSpecn</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绘制多个 </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对组的图，所有线条都使用相同的坐标区，但不同的线条可以设置自己的线型、标记符号和颜色。</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2A764EE-5FFE-4E12-8038-1F933A6F9102}"/>
              </a:ext>
            </a:extLst>
          </p:cNvPr>
          <p:cNvSpPr txBox="1"/>
          <p:nvPr/>
        </p:nvSpPr>
        <p:spPr>
          <a:xfrm>
            <a:off x="2185979" y="3700875"/>
            <a:ext cx="3726427" cy="1938992"/>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 0:pi/10:2*pi;</a:t>
            </a:r>
          </a:p>
          <a:p>
            <a:r>
              <a:rPr lang="es-ES" altLang="zh-CN" sz="2000" dirty="0">
                <a:latin typeface="等线" panose="02010600030101010101" pitchFamily="2" charset="-122"/>
                <a:ea typeface="等线" panose="02010600030101010101" pitchFamily="2" charset="-122"/>
              </a:rPr>
              <a:t>y1 = sin(x);</a:t>
            </a:r>
          </a:p>
          <a:p>
            <a:r>
              <a:rPr lang="es-ES" altLang="zh-CN" sz="2000" dirty="0">
                <a:latin typeface="等线" panose="02010600030101010101" pitchFamily="2" charset="-122"/>
                <a:ea typeface="等线" panose="02010600030101010101" pitchFamily="2" charset="-122"/>
              </a:rPr>
              <a:t>y2 = sin(x-0.25);</a:t>
            </a:r>
          </a:p>
          <a:p>
            <a:r>
              <a:rPr lang="es-ES" altLang="zh-CN" sz="2000" dirty="0">
                <a:latin typeface="等线" panose="02010600030101010101" pitchFamily="2" charset="-122"/>
                <a:ea typeface="等线" panose="02010600030101010101" pitchFamily="2" charset="-122"/>
              </a:rPr>
              <a:t>y3 = sin(x-0.5);</a:t>
            </a:r>
          </a:p>
          <a:p>
            <a:r>
              <a:rPr lang="es-ES" altLang="zh-CN" sz="2000" dirty="0">
                <a:latin typeface="等线" panose="02010600030101010101" pitchFamily="2" charset="-122"/>
                <a:ea typeface="等线" panose="02010600030101010101" pitchFamily="2" charset="-122"/>
              </a:rPr>
              <a:t>figure</a:t>
            </a:r>
          </a:p>
          <a:p>
            <a:r>
              <a:rPr lang="es-ES" altLang="zh-CN" sz="2000" dirty="0">
                <a:latin typeface="等线" panose="02010600030101010101" pitchFamily="2" charset="-122"/>
                <a:ea typeface="等线" panose="02010600030101010101" pitchFamily="2" charset="-122"/>
              </a:rPr>
              <a:t>plot(x,y1,'g',x,y2,'b--o',x,y3, 'm*')</a:t>
            </a:r>
            <a:endParaRPr lang="en-US" altLang="zh-CN" sz="2000" dirty="0">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BE678B05-3DB7-4D35-98FE-6E4A817CE7DE}"/>
              </a:ext>
            </a:extLst>
          </p:cNvPr>
          <p:cNvPicPr>
            <a:picLocks noChangeAspect="1"/>
          </p:cNvPicPr>
          <p:nvPr/>
        </p:nvPicPr>
        <p:blipFill>
          <a:blip r:embed="rId4"/>
          <a:stretch>
            <a:fillRect/>
          </a:stretch>
        </p:blipFill>
        <p:spPr>
          <a:xfrm>
            <a:off x="6126207" y="2932143"/>
            <a:ext cx="3871195" cy="3476457"/>
          </a:xfrm>
          <a:prstGeom prst="rect">
            <a:avLst/>
          </a:prstGeom>
        </p:spPr>
      </p:pic>
      <p:sp>
        <p:nvSpPr>
          <p:cNvPr id="17" name="圆角矩形 10">
            <a:extLst>
              <a:ext uri="{FF2B5EF4-FFF2-40B4-BE49-F238E27FC236}">
                <a16:creationId xmlns:a16="http://schemas.microsoft.com/office/drawing/2014/main" id="{B0353E65-220F-4BA8-83AE-572DFE0F666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9710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6CCB35F-2DA3-4328-A28C-2B7F75AFE5FC}"/>
              </a:ext>
            </a:extLst>
          </p:cNvPr>
          <p:cNvSpPr>
            <a:spLocks noGrp="1"/>
          </p:cNvSpPr>
          <p:nvPr>
            <p:ph type="dt" sz="half" idx="10"/>
          </p:nvPr>
        </p:nvSpPr>
        <p:spPr/>
        <p:txBody>
          <a:bodyPr/>
          <a:lstStyle/>
          <a:p>
            <a:fld id="{84EBB03F-EF49-41CE-A99B-9D30D5C521C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3D6677AC-2B55-4F4B-90FF-6E09BEE15AC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2CABDC8B-9A19-4566-9B15-4EF2B42B6D91}"/>
              </a:ext>
            </a:extLst>
          </p:cNvPr>
          <p:cNvSpPr>
            <a:spLocks noGrp="1"/>
          </p:cNvSpPr>
          <p:nvPr>
            <p:ph idx="1"/>
          </p:nvPr>
        </p:nvSpPr>
        <p:spPr>
          <a:xfrm>
            <a:off x="677196" y="1564708"/>
            <a:ext cx="8092563" cy="204373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hold on/off </a:t>
            </a:r>
            <a:r>
              <a:rPr lang="zh-CN" altLang="en-US" dirty="0">
                <a:latin typeface="微软雅黑" panose="020B0503020204020204" pitchFamily="34" charset="-122"/>
                <a:ea typeface="微软雅黑" panose="020B0503020204020204" pitchFamily="34" charset="-122"/>
              </a:rPr>
              <a:t>也可以将两条线画在同一幅图上</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B606490-75C2-4075-BD6C-4976AD13E4B0}"/>
              </a:ext>
            </a:extLst>
          </p:cNvPr>
          <p:cNvSpPr txBox="1"/>
          <p:nvPr/>
        </p:nvSpPr>
        <p:spPr>
          <a:xfrm>
            <a:off x="2787557" y="2916371"/>
            <a:ext cx="2503234" cy="3170099"/>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 = 0:pi/10:2*pi;</a:t>
            </a:r>
          </a:p>
          <a:p>
            <a:r>
              <a:rPr lang="es-ES" altLang="zh-CN" sz="2000" dirty="0">
                <a:latin typeface="等线" panose="02010600030101010101" pitchFamily="2" charset="-122"/>
                <a:ea typeface="等线" panose="02010600030101010101" pitchFamily="2" charset="-122"/>
              </a:rPr>
              <a:t>y1 = sin(x);</a:t>
            </a:r>
          </a:p>
          <a:p>
            <a:r>
              <a:rPr lang="es-ES" altLang="zh-CN" sz="2000" dirty="0">
                <a:latin typeface="等线" panose="02010600030101010101" pitchFamily="2" charset="-122"/>
                <a:ea typeface="等线" panose="02010600030101010101" pitchFamily="2" charset="-122"/>
              </a:rPr>
              <a:t>y2 = sin(x-0.25);</a:t>
            </a:r>
          </a:p>
          <a:p>
            <a:r>
              <a:rPr lang="es-ES" altLang="zh-CN" sz="2000" dirty="0">
                <a:latin typeface="等线" panose="02010600030101010101" pitchFamily="2" charset="-122"/>
                <a:ea typeface="等线" panose="02010600030101010101" pitchFamily="2" charset="-122"/>
              </a:rPr>
              <a:t>y3 = sin(x-0.5);</a:t>
            </a:r>
          </a:p>
          <a:p>
            <a:r>
              <a:rPr lang="es-ES" altLang="zh-CN" sz="2000" dirty="0">
                <a:latin typeface="等线" panose="02010600030101010101" pitchFamily="2" charset="-122"/>
                <a:ea typeface="等线" panose="02010600030101010101" pitchFamily="2" charset="-122"/>
              </a:rPr>
              <a:t>figure</a:t>
            </a:r>
          </a:p>
          <a:p>
            <a:r>
              <a:rPr lang="es-ES" altLang="zh-CN" sz="2000" dirty="0">
                <a:latin typeface="等线" panose="02010600030101010101" pitchFamily="2" charset="-122"/>
                <a:ea typeface="等线" panose="02010600030101010101" pitchFamily="2" charset="-122"/>
              </a:rPr>
              <a:t>plot(x,y1, 'g')</a:t>
            </a:r>
            <a:r>
              <a:rPr lang="en-US" altLang="zh-CN" sz="2000" dirty="0">
                <a:latin typeface="等线" panose="02010600030101010101" pitchFamily="2" charset="-122"/>
                <a:ea typeface="等线" panose="02010600030101010101" pitchFamily="2" charset="-122"/>
              </a:rPr>
              <a:t>;</a:t>
            </a:r>
          </a:p>
          <a:p>
            <a:r>
              <a:rPr lang="en-US" altLang="zh-CN" sz="2000" dirty="0">
                <a:solidFill>
                  <a:srgbClr val="FF0000"/>
                </a:solidFill>
                <a:latin typeface="等线" panose="02010600030101010101" pitchFamily="2" charset="-122"/>
                <a:ea typeface="等线" panose="02010600030101010101" pitchFamily="2" charset="-122"/>
              </a:rPr>
              <a:t>hold on;</a:t>
            </a:r>
          </a:p>
          <a:p>
            <a:r>
              <a:rPr lang="es-ES" altLang="zh-CN" sz="2000" dirty="0">
                <a:latin typeface="等线" panose="02010600030101010101" pitchFamily="2" charset="-122"/>
                <a:ea typeface="等线" panose="02010600030101010101" pitchFamily="2" charset="-122"/>
              </a:rPr>
              <a:t>plot(x,y2,'b--o');</a:t>
            </a:r>
            <a:endParaRPr lang="en-US" altLang="zh-CN" sz="2000" dirty="0">
              <a:latin typeface="等线" panose="02010600030101010101" pitchFamily="2" charset="-122"/>
              <a:ea typeface="等线" panose="02010600030101010101" pitchFamily="2" charset="-122"/>
            </a:endParaRPr>
          </a:p>
          <a:p>
            <a:r>
              <a:rPr lang="en-US" altLang="zh-CN" sz="2000" dirty="0">
                <a:solidFill>
                  <a:srgbClr val="FF0000"/>
                </a:solidFill>
                <a:latin typeface="等线" panose="02010600030101010101" pitchFamily="2" charset="-122"/>
                <a:ea typeface="等线" panose="02010600030101010101" pitchFamily="2" charset="-122"/>
              </a:rPr>
              <a:t>hold on;</a:t>
            </a:r>
          </a:p>
          <a:p>
            <a:r>
              <a:rPr lang="es-ES" altLang="zh-CN" sz="2000" dirty="0">
                <a:latin typeface="等线" panose="02010600030101010101" pitchFamily="2" charset="-122"/>
                <a:ea typeface="等线" panose="02010600030101010101" pitchFamily="2" charset="-122"/>
              </a:rPr>
              <a:t>plot(x,y3, 'm*');</a:t>
            </a:r>
            <a:endParaRPr lang="en-US" altLang="zh-CN" sz="2000" dirty="0">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539002F8-47EB-4CA3-B2C7-6B81DBD9F888}"/>
              </a:ext>
            </a:extLst>
          </p:cNvPr>
          <p:cNvPicPr>
            <a:picLocks noChangeAspect="1"/>
          </p:cNvPicPr>
          <p:nvPr/>
        </p:nvPicPr>
        <p:blipFill>
          <a:blip r:embed="rId4"/>
          <a:stretch>
            <a:fillRect/>
          </a:stretch>
        </p:blipFill>
        <p:spPr>
          <a:xfrm>
            <a:off x="5620478" y="2585949"/>
            <a:ext cx="3871195" cy="3476457"/>
          </a:xfrm>
          <a:prstGeom prst="rect">
            <a:avLst/>
          </a:prstGeom>
        </p:spPr>
      </p:pic>
      <p:sp>
        <p:nvSpPr>
          <p:cNvPr id="17" name="圆角矩形 10">
            <a:extLst>
              <a:ext uri="{FF2B5EF4-FFF2-40B4-BE49-F238E27FC236}">
                <a16:creationId xmlns:a16="http://schemas.microsoft.com/office/drawing/2014/main" id="{BC5D339F-DEC2-43E1-90C5-244387F4D295}"/>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86931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59717130-861E-43B8-A1B7-045CA76AEB90}"/>
              </a:ext>
            </a:extLst>
          </p:cNvPr>
          <p:cNvSpPr>
            <a:spLocks noGrp="1"/>
          </p:cNvSpPr>
          <p:nvPr>
            <p:ph type="dt" sz="half" idx="10"/>
          </p:nvPr>
        </p:nvSpPr>
        <p:spPr/>
        <p:txBody>
          <a:bodyPr/>
          <a:lstStyle/>
          <a:p>
            <a:fld id="{BC685E84-0768-4342-ADF5-21B61507E4B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B5BF3E4-2731-415B-88F6-E4118DB7C48A}"/>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3999D3F-5F8D-40D0-A0EF-02279C3C7D87}"/>
              </a:ext>
            </a:extLst>
          </p:cNvPr>
          <p:cNvSpPr>
            <a:spLocks noGrp="1"/>
          </p:cNvSpPr>
          <p:nvPr>
            <p:ph idx="1"/>
          </p:nvPr>
        </p:nvSpPr>
        <p:spPr>
          <a:xfrm>
            <a:off x="677196" y="1564708"/>
            <a:ext cx="10676604" cy="204373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此时，不能通过‘</a:t>
            </a:r>
            <a:r>
              <a:rPr lang="en-US" altLang="zh-CN" dirty="0" err="1">
                <a:latin typeface="微软雅黑" panose="020B0503020204020204" pitchFamily="34" charset="-122"/>
                <a:ea typeface="微软雅黑" panose="020B0503020204020204" pitchFamily="34" charset="-122"/>
              </a:rPr>
              <a:t>LineWidth</a:t>
            </a:r>
            <a:r>
              <a:rPr lang="zh-CN" altLang="en-US" dirty="0">
                <a:latin typeface="微软雅黑" panose="020B0503020204020204" pitchFamily="34" charset="-122"/>
                <a:ea typeface="微软雅黑" panose="020B0503020204020204" pitchFamily="34" charset="-122"/>
              </a:rPr>
              <a:t>’等命令指定线条宽和标记点符号。可以通过编辑对象来修改。</a:t>
            </a:r>
            <a:endParaRPr lang="en-US" altLang="zh-CN"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18DDB999-8446-4121-9ED8-3C0FF294CF69}"/>
              </a:ext>
            </a:extLst>
          </p:cNvPr>
          <p:cNvPicPr>
            <a:picLocks noChangeAspect="1"/>
          </p:cNvPicPr>
          <p:nvPr/>
        </p:nvPicPr>
        <p:blipFill>
          <a:blip r:embed="rId4"/>
          <a:stretch>
            <a:fillRect/>
          </a:stretch>
        </p:blipFill>
        <p:spPr>
          <a:xfrm>
            <a:off x="4527196" y="2588458"/>
            <a:ext cx="3168937" cy="2845807"/>
          </a:xfrm>
          <a:prstGeom prst="rect">
            <a:avLst/>
          </a:prstGeom>
        </p:spPr>
      </p:pic>
      <p:pic>
        <p:nvPicPr>
          <p:cNvPr id="16" name="图片 15">
            <a:extLst>
              <a:ext uri="{FF2B5EF4-FFF2-40B4-BE49-F238E27FC236}">
                <a16:creationId xmlns:a16="http://schemas.microsoft.com/office/drawing/2014/main" id="{FDAF54DC-B141-4BAF-8749-910230376D58}"/>
              </a:ext>
            </a:extLst>
          </p:cNvPr>
          <p:cNvPicPr>
            <a:picLocks noChangeAspect="1"/>
          </p:cNvPicPr>
          <p:nvPr/>
        </p:nvPicPr>
        <p:blipFill rotWithShape="1">
          <a:blip r:embed="rId5"/>
          <a:srcRect l="1" t="289" r="4307" b="-1"/>
          <a:stretch/>
        </p:blipFill>
        <p:spPr>
          <a:xfrm>
            <a:off x="1988121" y="5542819"/>
            <a:ext cx="8247088" cy="888870"/>
          </a:xfrm>
          <a:prstGeom prst="rect">
            <a:avLst/>
          </a:prstGeom>
        </p:spPr>
      </p:pic>
      <p:sp>
        <p:nvSpPr>
          <p:cNvPr id="17" name="圆角矩形 10">
            <a:extLst>
              <a:ext uri="{FF2B5EF4-FFF2-40B4-BE49-F238E27FC236}">
                <a16:creationId xmlns:a16="http://schemas.microsoft.com/office/drawing/2014/main" id="{1F660B63-F541-4D13-971D-35F8FF67376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47873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给绘图添加说明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DA9A7E5-3033-4674-900D-BD16087A8E8E}"/>
              </a:ext>
            </a:extLst>
          </p:cNvPr>
          <p:cNvSpPr>
            <a:spLocks noGrp="1"/>
          </p:cNvSpPr>
          <p:nvPr>
            <p:ph type="dt" sz="half" idx="10"/>
          </p:nvPr>
        </p:nvSpPr>
        <p:spPr/>
        <p:txBody>
          <a:bodyPr/>
          <a:lstStyle/>
          <a:p>
            <a:fld id="{13A48542-41C1-4F0D-A584-E42CCDDE561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34793B7F-2832-450E-B083-9201938ECF2D}"/>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F656F43A-1BB0-4FD4-AE1A-6D06BEED96DF}"/>
              </a:ext>
            </a:extLst>
          </p:cNvPr>
          <p:cNvSpPr>
            <a:spLocks noGrp="1"/>
          </p:cNvSpPr>
          <p:nvPr>
            <p:ph idx="1"/>
          </p:nvPr>
        </p:nvSpPr>
        <p:spPr>
          <a:xfrm>
            <a:off x="677196" y="1564708"/>
            <a:ext cx="8092563" cy="4383808"/>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r>
              <a:rPr lang="zh-CN" altLang="en-US" sz="2400" dirty="0">
                <a:latin typeface="微软雅黑" panose="020B0503020204020204" pitchFamily="34" charset="-122"/>
                <a:ea typeface="微软雅黑" panose="020B0503020204020204" pitchFamily="34" charset="-122"/>
              </a:rPr>
              <a:t>大家能说出这幅图表示什么意思么？</a:t>
            </a:r>
            <a:endParaRPr lang="en-US" altLang="zh-CN" sz="24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72BD8E18-D119-4AB3-96BD-F2DE76C24A2B}"/>
              </a:ext>
            </a:extLst>
          </p:cNvPr>
          <p:cNvPicPr>
            <a:picLocks noChangeAspect="1"/>
          </p:cNvPicPr>
          <p:nvPr/>
        </p:nvPicPr>
        <p:blipFill rotWithShape="1">
          <a:blip r:embed="rId4"/>
          <a:srcRect l="6822" t="5437" r="7689" b="4300"/>
          <a:stretch/>
        </p:blipFill>
        <p:spPr>
          <a:xfrm>
            <a:off x="3403203" y="2154430"/>
            <a:ext cx="5382181" cy="4262081"/>
          </a:xfrm>
          <a:prstGeom prst="rect">
            <a:avLst/>
          </a:prstGeom>
        </p:spPr>
      </p:pic>
      <p:sp>
        <p:nvSpPr>
          <p:cNvPr id="16" name="圆角矩形 10">
            <a:extLst>
              <a:ext uri="{FF2B5EF4-FFF2-40B4-BE49-F238E27FC236}">
                <a16:creationId xmlns:a16="http://schemas.microsoft.com/office/drawing/2014/main" id="{1F3B4175-CA2E-48C0-92ED-767BE0F2BD87}"/>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962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给绘图添加说明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678964E-D7FE-4A73-8793-249B315F9F9F}"/>
              </a:ext>
            </a:extLst>
          </p:cNvPr>
          <p:cNvSpPr>
            <a:spLocks noGrp="1"/>
          </p:cNvSpPr>
          <p:nvPr>
            <p:ph type="dt" sz="half" idx="10"/>
          </p:nvPr>
        </p:nvSpPr>
        <p:spPr/>
        <p:txBody>
          <a:bodyPr/>
          <a:lstStyle/>
          <a:p>
            <a:fld id="{E1315E91-9B16-4681-A118-4D191A2B4DEA}"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3B73D67-A240-4FDE-954D-4D8C7E88A6E8}"/>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21869CD6-B3D4-48BD-B698-4735D9DB38D5}"/>
              </a:ext>
            </a:extLst>
          </p:cNvPr>
          <p:cNvSpPr>
            <a:spLocks noGrp="1"/>
          </p:cNvSpPr>
          <p:nvPr>
            <p:ph idx="1"/>
          </p:nvPr>
        </p:nvSpPr>
        <p:spPr>
          <a:xfrm>
            <a:off x="677196" y="1564707"/>
            <a:ext cx="10452015" cy="4791643"/>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在一幅图中如果只有线条图案，但是没有横纵坐标说明、标题和图例是没有意义的图。</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需要通过</a:t>
            </a:r>
            <a:r>
              <a:rPr lang="en-US" altLang="zh-CN" dirty="0">
                <a:latin typeface="微软雅黑" panose="020B0503020204020204" pitchFamily="34" charset="-122"/>
                <a:ea typeface="微软雅黑" panose="020B0503020204020204" pitchFamily="34" charset="-122"/>
              </a:rPr>
              <a:t>title()</a:t>
            </a:r>
            <a:r>
              <a:rPr lang="zh-CN" altLang="en-US" dirty="0">
                <a:latin typeface="微软雅黑" panose="020B0503020204020204" pitchFamily="34" charset="-122"/>
                <a:ea typeface="微软雅黑" panose="020B0503020204020204" pitchFamily="34" charset="-122"/>
              </a:rPr>
              <a:t>给图添加标题；</a:t>
            </a:r>
            <a:r>
              <a:rPr lang="en-US" altLang="zh-CN" dirty="0" err="1">
                <a:latin typeface="微软雅黑" panose="020B0503020204020204" pitchFamily="34" charset="-122"/>
                <a:ea typeface="微软雅黑" panose="020B0503020204020204" pitchFamily="34" charset="-122"/>
              </a:rPr>
              <a:t>xlabel</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ylabel</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添加横纵坐标说明；以及</a:t>
            </a:r>
            <a:r>
              <a:rPr lang="en-US" altLang="zh-CN" dirty="0">
                <a:latin typeface="微软雅黑" panose="020B0503020204020204" pitchFamily="34" charset="-122"/>
                <a:ea typeface="微软雅黑" panose="020B0503020204020204" pitchFamily="34" charset="-122"/>
              </a:rPr>
              <a:t>legend()</a:t>
            </a:r>
            <a:r>
              <a:rPr lang="zh-CN" altLang="en-US" dirty="0">
                <a:latin typeface="微软雅黑" panose="020B0503020204020204" pitchFamily="34" charset="-122"/>
                <a:ea typeface="微软雅黑" panose="020B0503020204020204" pitchFamily="34" charset="-122"/>
              </a:rPr>
              <a:t>添加图例。</a:t>
            </a:r>
            <a:endParaRPr lang="en-US" altLang="zh-CN" dirty="0">
              <a:latin typeface="微软雅黑" panose="020B0503020204020204" pitchFamily="34" charset="-122"/>
              <a:ea typeface="微软雅黑" panose="020B0503020204020204" pitchFamily="34" charset="-122"/>
            </a:endParaRPr>
          </a:p>
          <a:p>
            <a:pPr marL="541338" indent="-541338">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 legend(‘sin(x)’, ‘cos(x)’);</a:t>
            </a:r>
            <a:r>
              <a:rPr lang="zh-CN" altLang="en-US" sz="2400" dirty="0">
                <a:latin typeface="微软雅黑" panose="020B0503020204020204" pitchFamily="34" charset="-122"/>
                <a:ea typeface="微软雅黑" panose="020B0503020204020204" pitchFamily="34" charset="-122"/>
              </a:rPr>
              <a:t>中各线条名称要</a:t>
            </a:r>
            <a:r>
              <a:rPr lang="zh-CN" altLang="en-US" sz="2400" dirty="0">
                <a:solidFill>
                  <a:srgbClr val="FF0000"/>
                </a:solidFill>
                <a:latin typeface="微软雅黑" panose="020B0503020204020204" pitchFamily="34" charset="-122"/>
                <a:ea typeface="微软雅黑" panose="020B0503020204020204" pitchFamily="34" charset="-122"/>
              </a:rPr>
              <a:t>按照画线条的顺序</a:t>
            </a:r>
            <a:r>
              <a:rPr lang="zh-CN" altLang="en-US" sz="2400" dirty="0">
                <a:latin typeface="微软雅黑" panose="020B0503020204020204" pitchFamily="34" charset="-122"/>
                <a:ea typeface="微软雅黑" panose="020B0503020204020204" pitchFamily="34" charset="-122"/>
              </a:rPr>
              <a:t>来写。</a:t>
            </a:r>
            <a:endParaRPr lang="en-US" altLang="zh-CN" sz="2400" dirty="0">
              <a:latin typeface="微软雅黑" panose="020B0503020204020204" pitchFamily="34" charset="-122"/>
              <a:ea typeface="微软雅黑" panose="020B0503020204020204" pitchFamily="34" charset="-122"/>
            </a:endParaRPr>
          </a:p>
          <a:p>
            <a:pPr marL="541338" indent="-541338">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 legend( …,  </a:t>
            </a:r>
            <a:r>
              <a:rPr lang="en-US" altLang="zh-CN" sz="2400" dirty="0" err="1">
                <a:latin typeface="微软雅黑" panose="020B0503020204020204" pitchFamily="34" charset="-122"/>
                <a:ea typeface="微软雅黑" panose="020B0503020204020204" pitchFamily="34" charset="-122"/>
              </a:rPr>
              <a:t>Pos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将图例说明标在指定位置</a:t>
            </a:r>
            <a:r>
              <a:rPr lang="en-US" altLang="zh-CN" sz="2400" dirty="0">
                <a:latin typeface="微软雅黑" panose="020B0503020204020204" pitchFamily="34" charset="-122"/>
                <a:ea typeface="微软雅黑" panose="020B0503020204020204" pitchFamily="34" charset="-122"/>
              </a:rPr>
              <a:t>: 0 = Automatic “best” placement (least conflict with data) ; 1 = Upper right-hand corner (default); 2 = Upper left-hand corner; 3 = Lower left-hand corner; 4 = Lower right-hand corner; -1 = To the right of the plot</a:t>
            </a:r>
          </a:p>
          <a:p>
            <a:pPr marL="541338" indent="-541338">
              <a:lnSpc>
                <a:spcPct val="100000"/>
              </a:lnSpc>
              <a:spcBef>
                <a:spcPts val="1200"/>
              </a:spcBef>
              <a:buNone/>
              <a:tabLst>
                <a:tab pos="2419350" algn="l"/>
              </a:tabLst>
            </a:pPr>
            <a:endParaRPr lang="en-US" altLang="zh-CN" sz="2400" dirty="0">
              <a:latin typeface="微软雅黑" panose="020B0503020204020204" pitchFamily="34" charset="-122"/>
              <a:ea typeface="微软雅黑" panose="020B0503020204020204" pitchFamily="34" charset="-122"/>
            </a:endParaRPr>
          </a:p>
          <a:p>
            <a:pPr marL="541338" indent="-541338">
              <a:lnSpc>
                <a:spcPct val="100000"/>
              </a:lnSpc>
              <a:spcBef>
                <a:spcPts val="1200"/>
              </a:spcBef>
              <a:buNone/>
              <a:tabLst>
                <a:tab pos="2419350" algn="l"/>
              </a:tabLst>
            </a:pPr>
            <a:endParaRPr lang="en-US" altLang="zh-CN" sz="2400" dirty="0">
              <a:latin typeface="微软雅黑" panose="020B0503020204020204" pitchFamily="34" charset="-122"/>
              <a:ea typeface="微软雅黑" panose="020B0503020204020204" pitchFamily="34" charset="-122"/>
            </a:endParaRPr>
          </a:p>
        </p:txBody>
      </p:sp>
      <p:sp>
        <p:nvSpPr>
          <p:cNvPr id="15" name="圆角矩形 10">
            <a:extLst>
              <a:ext uri="{FF2B5EF4-FFF2-40B4-BE49-F238E27FC236}">
                <a16:creationId xmlns:a16="http://schemas.microsoft.com/office/drawing/2014/main" id="{0BE3A4FC-8A8A-48E9-900A-815702818F9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7662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给绘图添加说明</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76E4E8D-13D6-4F8D-8FF0-6AD2F1E288DE}"/>
              </a:ext>
            </a:extLst>
          </p:cNvPr>
          <p:cNvSpPr>
            <a:spLocks noGrp="1"/>
          </p:cNvSpPr>
          <p:nvPr>
            <p:ph type="dt" sz="half" idx="10"/>
          </p:nvPr>
        </p:nvSpPr>
        <p:spPr/>
        <p:txBody>
          <a:bodyPr/>
          <a:lstStyle/>
          <a:p>
            <a:fld id="{535C997F-5408-4DFB-82C5-04FE7EEC7E3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2B20EF81-FF67-4FD9-A206-AFFC205A45C6}"/>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D51420E-02F7-4274-BA56-626373B9CC72}"/>
              </a:ext>
            </a:extLst>
          </p:cNvPr>
          <p:cNvSpPr>
            <a:spLocks noGrp="1"/>
          </p:cNvSpPr>
          <p:nvPr>
            <p:ph idx="1"/>
          </p:nvPr>
        </p:nvSpPr>
        <p:spPr>
          <a:xfrm>
            <a:off x="677196" y="1564708"/>
            <a:ext cx="8092563" cy="873692"/>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1F841F0-DB16-4A39-BE8B-AEA54CBD10C9}"/>
              </a:ext>
            </a:extLst>
          </p:cNvPr>
          <p:cNvSpPr txBox="1"/>
          <p:nvPr/>
        </p:nvSpPr>
        <p:spPr>
          <a:xfrm>
            <a:off x="1833067" y="2748505"/>
            <a:ext cx="4212818" cy="2862322"/>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0:pi/10:2*pi;</a:t>
            </a:r>
          </a:p>
          <a:p>
            <a:r>
              <a:rPr lang="es-ES" altLang="zh-CN" dirty="0">
                <a:latin typeface="等线" panose="02010600030101010101" pitchFamily="2" charset="-122"/>
                <a:ea typeface="等线" panose="02010600030101010101" pitchFamily="2" charset="-122"/>
              </a:rPr>
              <a:t>y1 = sin(x);</a:t>
            </a:r>
          </a:p>
          <a:p>
            <a:r>
              <a:rPr lang="es-ES" altLang="zh-CN" dirty="0">
                <a:latin typeface="等线" panose="02010600030101010101" pitchFamily="2" charset="-122"/>
                <a:ea typeface="等线" panose="02010600030101010101" pitchFamily="2" charset="-122"/>
              </a:rPr>
              <a:t>y2 = sin(x-0.25);</a:t>
            </a:r>
          </a:p>
          <a:p>
            <a:r>
              <a:rPr lang="es-ES" altLang="zh-CN" dirty="0">
                <a:latin typeface="等线" panose="02010600030101010101" pitchFamily="2" charset="-122"/>
                <a:ea typeface="等线" panose="02010600030101010101" pitchFamily="2" charset="-122"/>
              </a:rPr>
              <a:t>y3 = sin(x-0.5);</a:t>
            </a:r>
          </a:p>
          <a:p>
            <a:r>
              <a:rPr lang="es-ES" altLang="zh-CN" dirty="0">
                <a:latin typeface="等线" panose="02010600030101010101" pitchFamily="2" charset="-122"/>
                <a:ea typeface="等线" panose="02010600030101010101" pitchFamily="2" charset="-122"/>
              </a:rPr>
              <a:t>figure</a:t>
            </a:r>
          </a:p>
          <a:p>
            <a:r>
              <a:rPr lang="es-ES" altLang="zh-CN" dirty="0">
                <a:latin typeface="等线" panose="02010600030101010101" pitchFamily="2" charset="-122"/>
                <a:ea typeface="等线" panose="02010600030101010101" pitchFamily="2" charset="-122"/>
              </a:rPr>
              <a:t>plot(x,y1,‘g’,x,y2,‘b--o’,x,y3, ‘m*’)</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title('sine function');</a:t>
            </a:r>
          </a:p>
          <a:p>
            <a:r>
              <a:rPr lang="en-US" altLang="zh-CN" dirty="0" err="1">
                <a:latin typeface="等线" panose="02010600030101010101" pitchFamily="2" charset="-122"/>
                <a:ea typeface="等线" panose="02010600030101010101" pitchFamily="2" charset="-122"/>
              </a:rPr>
              <a:t>xlabel</a:t>
            </a:r>
            <a:r>
              <a:rPr lang="en-US" altLang="zh-CN" dirty="0">
                <a:latin typeface="等线" panose="02010600030101010101" pitchFamily="2" charset="-122"/>
                <a:ea typeface="等线" panose="02010600030101010101" pitchFamily="2" charset="-122"/>
              </a:rPr>
              <a:t>('radian (rad)');</a:t>
            </a:r>
          </a:p>
          <a:p>
            <a:r>
              <a:rPr lang="en-US" altLang="zh-CN" dirty="0" err="1">
                <a:latin typeface="等线" panose="02010600030101010101" pitchFamily="2" charset="-122"/>
                <a:ea typeface="等线" panose="02010600030101010101" pitchFamily="2" charset="-122"/>
              </a:rPr>
              <a:t>ylabel</a:t>
            </a:r>
            <a:r>
              <a:rPr lang="en-US" altLang="zh-CN" dirty="0">
                <a:latin typeface="等线" panose="02010600030101010101" pitchFamily="2" charset="-122"/>
                <a:ea typeface="等线" panose="02010600030101010101" pitchFamily="2" charset="-122"/>
              </a:rPr>
              <a:t>('value of sin function');</a:t>
            </a:r>
          </a:p>
          <a:p>
            <a:r>
              <a:rPr lang="en-US" altLang="zh-CN" dirty="0">
                <a:latin typeface="等线" panose="02010600030101010101" pitchFamily="2" charset="-122"/>
                <a:ea typeface="等线" panose="02010600030101010101" pitchFamily="2" charset="-122"/>
              </a:rPr>
              <a:t>legend('sin(x)','sin(x-0.25)','sin(x-0.5)')</a:t>
            </a:r>
          </a:p>
        </p:txBody>
      </p:sp>
      <p:pic>
        <p:nvPicPr>
          <p:cNvPr id="16" name="图片 15">
            <a:extLst>
              <a:ext uri="{FF2B5EF4-FFF2-40B4-BE49-F238E27FC236}">
                <a16:creationId xmlns:a16="http://schemas.microsoft.com/office/drawing/2014/main" id="{B23C66EC-E8A9-4868-B42A-1343AE3D06EA}"/>
              </a:ext>
            </a:extLst>
          </p:cNvPr>
          <p:cNvPicPr>
            <a:picLocks noChangeAspect="1"/>
          </p:cNvPicPr>
          <p:nvPr/>
        </p:nvPicPr>
        <p:blipFill>
          <a:blip r:embed="rId4"/>
          <a:stretch>
            <a:fillRect/>
          </a:stretch>
        </p:blipFill>
        <p:spPr>
          <a:xfrm>
            <a:off x="6105183" y="2193703"/>
            <a:ext cx="4743450" cy="3971925"/>
          </a:xfrm>
          <a:prstGeom prst="rect">
            <a:avLst/>
          </a:prstGeom>
        </p:spPr>
      </p:pic>
      <p:grpSp>
        <p:nvGrpSpPr>
          <p:cNvPr id="17" name="组合 16">
            <a:extLst>
              <a:ext uri="{FF2B5EF4-FFF2-40B4-BE49-F238E27FC236}">
                <a16:creationId xmlns:a16="http://schemas.microsoft.com/office/drawing/2014/main" id="{3AD73E70-EA3D-4C1F-B8AA-806F259F636D}"/>
              </a:ext>
            </a:extLst>
          </p:cNvPr>
          <p:cNvGrpSpPr/>
          <p:nvPr/>
        </p:nvGrpSpPr>
        <p:grpSpPr>
          <a:xfrm>
            <a:off x="1833067" y="2188101"/>
            <a:ext cx="7413523" cy="2539665"/>
            <a:chOff x="88490" y="1658709"/>
            <a:chExt cx="7413523" cy="2539665"/>
          </a:xfrm>
        </p:grpSpPr>
        <p:sp>
          <p:nvSpPr>
            <p:cNvPr id="18" name="椭圆 17">
              <a:extLst>
                <a:ext uri="{FF2B5EF4-FFF2-40B4-BE49-F238E27FC236}">
                  <a16:creationId xmlns:a16="http://schemas.microsoft.com/office/drawing/2014/main" id="{1E613ECA-8BA4-40A2-8209-23AE88068B83}"/>
                </a:ext>
              </a:extLst>
            </p:cNvPr>
            <p:cNvSpPr/>
            <p:nvPr/>
          </p:nvSpPr>
          <p:spPr>
            <a:xfrm>
              <a:off x="88490" y="3913239"/>
              <a:ext cx="2106409"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3D5BE2C5-491C-4699-A3C5-84F65FC69927}"/>
                </a:ext>
              </a:extLst>
            </p:cNvPr>
            <p:cNvCxnSpPr>
              <a:stCxn id="18" idx="6"/>
            </p:cNvCxnSpPr>
            <p:nvPr/>
          </p:nvCxnSpPr>
          <p:spPr>
            <a:xfrm flipV="1">
              <a:off x="2194899" y="1828338"/>
              <a:ext cx="4263051" cy="22274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23DE85E5-9113-476A-B1EF-79E0EEFABB54}"/>
                </a:ext>
              </a:extLst>
            </p:cNvPr>
            <p:cNvSpPr/>
            <p:nvPr/>
          </p:nvSpPr>
          <p:spPr>
            <a:xfrm>
              <a:off x="6457950" y="1658709"/>
              <a:ext cx="1044063"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1F723B8E-C4C6-4614-A421-5900E1C05DF2}"/>
              </a:ext>
            </a:extLst>
          </p:cNvPr>
          <p:cNvGrpSpPr/>
          <p:nvPr/>
        </p:nvGrpSpPr>
        <p:grpSpPr>
          <a:xfrm>
            <a:off x="1833067" y="4727766"/>
            <a:ext cx="7426120" cy="1437862"/>
            <a:chOff x="88490" y="3913239"/>
            <a:chExt cx="7426120" cy="1437862"/>
          </a:xfrm>
        </p:grpSpPr>
        <p:sp>
          <p:nvSpPr>
            <p:cNvPr id="22" name="椭圆 21">
              <a:extLst>
                <a:ext uri="{FF2B5EF4-FFF2-40B4-BE49-F238E27FC236}">
                  <a16:creationId xmlns:a16="http://schemas.microsoft.com/office/drawing/2014/main" id="{E7CB8453-B881-4A82-91A2-1E73A9F5E813}"/>
                </a:ext>
              </a:extLst>
            </p:cNvPr>
            <p:cNvSpPr/>
            <p:nvPr/>
          </p:nvSpPr>
          <p:spPr>
            <a:xfrm>
              <a:off x="88490" y="3913239"/>
              <a:ext cx="2106409"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AD0C4AAF-A749-4DC4-A43B-A5BE4131CEFD}"/>
                </a:ext>
              </a:extLst>
            </p:cNvPr>
            <p:cNvCxnSpPr>
              <a:stCxn id="22" idx="6"/>
              <a:endCxn id="24" idx="2"/>
            </p:cNvCxnSpPr>
            <p:nvPr/>
          </p:nvCxnSpPr>
          <p:spPr>
            <a:xfrm>
              <a:off x="2194899" y="4055807"/>
              <a:ext cx="4275648" cy="11527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C47565D6-6701-47BA-ADDF-93F4343B415D}"/>
                </a:ext>
              </a:extLst>
            </p:cNvPr>
            <p:cNvSpPr/>
            <p:nvPr/>
          </p:nvSpPr>
          <p:spPr>
            <a:xfrm>
              <a:off x="6470547" y="5065966"/>
              <a:ext cx="1044063"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组合 24">
            <a:extLst>
              <a:ext uri="{FF2B5EF4-FFF2-40B4-BE49-F238E27FC236}">
                <a16:creationId xmlns:a16="http://schemas.microsoft.com/office/drawing/2014/main" id="{3C05D0B1-A833-4F5F-A80D-7F2FC623C2B9}"/>
              </a:ext>
            </a:extLst>
          </p:cNvPr>
          <p:cNvGrpSpPr/>
          <p:nvPr/>
        </p:nvGrpSpPr>
        <p:grpSpPr>
          <a:xfrm>
            <a:off x="1833067" y="3386378"/>
            <a:ext cx="4552337" cy="1925486"/>
            <a:chOff x="176980" y="2272888"/>
            <a:chExt cx="4552337" cy="1925486"/>
          </a:xfrm>
        </p:grpSpPr>
        <p:sp>
          <p:nvSpPr>
            <p:cNvPr id="27" name="椭圆 26">
              <a:extLst>
                <a:ext uri="{FF2B5EF4-FFF2-40B4-BE49-F238E27FC236}">
                  <a16:creationId xmlns:a16="http://schemas.microsoft.com/office/drawing/2014/main" id="{85A74AAB-7EBC-4667-8B21-30CFD672781D}"/>
                </a:ext>
              </a:extLst>
            </p:cNvPr>
            <p:cNvSpPr/>
            <p:nvPr/>
          </p:nvSpPr>
          <p:spPr>
            <a:xfrm>
              <a:off x="176980" y="3913239"/>
              <a:ext cx="3048000"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2EA5D327-26E9-426F-9BF1-687B0C706C7A}"/>
                </a:ext>
              </a:extLst>
            </p:cNvPr>
            <p:cNvCxnSpPr>
              <a:stCxn id="27" idx="6"/>
              <a:endCxn id="29" idx="2"/>
            </p:cNvCxnSpPr>
            <p:nvPr/>
          </p:nvCxnSpPr>
          <p:spPr>
            <a:xfrm flipV="1">
              <a:off x="3224980" y="3004114"/>
              <a:ext cx="1224117" cy="10516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AA560FF7-7205-453F-8019-05D50C228B33}"/>
                </a:ext>
              </a:extLst>
            </p:cNvPr>
            <p:cNvSpPr/>
            <p:nvPr/>
          </p:nvSpPr>
          <p:spPr>
            <a:xfrm>
              <a:off x="4449097" y="2272888"/>
              <a:ext cx="280220" cy="14624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469C9950-C61B-418F-B7B8-896CE553DEF6}"/>
              </a:ext>
            </a:extLst>
          </p:cNvPr>
          <p:cNvGrpSpPr/>
          <p:nvPr/>
        </p:nvGrpSpPr>
        <p:grpSpPr>
          <a:xfrm>
            <a:off x="1845664" y="2463370"/>
            <a:ext cx="8885597" cy="3108164"/>
            <a:chOff x="88490" y="1090210"/>
            <a:chExt cx="8885597" cy="3108164"/>
          </a:xfrm>
        </p:grpSpPr>
        <p:sp>
          <p:nvSpPr>
            <p:cNvPr id="31" name="椭圆 30">
              <a:extLst>
                <a:ext uri="{FF2B5EF4-FFF2-40B4-BE49-F238E27FC236}">
                  <a16:creationId xmlns:a16="http://schemas.microsoft.com/office/drawing/2014/main" id="{3C883CA0-21F8-4756-A3CE-9B8E11BE773D}"/>
                </a:ext>
              </a:extLst>
            </p:cNvPr>
            <p:cNvSpPr/>
            <p:nvPr/>
          </p:nvSpPr>
          <p:spPr>
            <a:xfrm>
              <a:off x="88490" y="3913239"/>
              <a:ext cx="3821984" cy="28513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508632DA-0DE9-49E8-ABF7-BCE5C209284F}"/>
                </a:ext>
              </a:extLst>
            </p:cNvPr>
            <p:cNvCxnSpPr>
              <a:stCxn id="31" idx="6"/>
            </p:cNvCxnSpPr>
            <p:nvPr/>
          </p:nvCxnSpPr>
          <p:spPr>
            <a:xfrm flipV="1">
              <a:off x="3910474" y="1594632"/>
              <a:ext cx="3815222" cy="24611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C63AA6CB-C420-46E0-B8D4-4488B37914DA}"/>
                </a:ext>
              </a:extLst>
            </p:cNvPr>
            <p:cNvSpPr/>
            <p:nvPr/>
          </p:nvSpPr>
          <p:spPr>
            <a:xfrm>
              <a:off x="7713099" y="1090210"/>
              <a:ext cx="1260988" cy="73812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圆角矩形 10">
            <a:extLst>
              <a:ext uri="{FF2B5EF4-FFF2-40B4-BE49-F238E27FC236}">
                <a16:creationId xmlns:a16="http://schemas.microsoft.com/office/drawing/2014/main" id="{0B543EA5-B8A8-4C27-8AB9-FF4F74DEA50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4634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29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—Subplot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946F10A-A342-4598-A911-127949743E03}"/>
              </a:ext>
            </a:extLst>
          </p:cNvPr>
          <p:cNvSpPr>
            <a:spLocks noGrp="1"/>
          </p:cNvSpPr>
          <p:nvPr>
            <p:ph type="dt" sz="half" idx="10"/>
          </p:nvPr>
        </p:nvSpPr>
        <p:spPr/>
        <p:txBody>
          <a:bodyPr/>
          <a:lstStyle/>
          <a:p>
            <a:fld id="{539C79B4-98E1-4643-9B22-CC7204E4C70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FB55DE29-EA30-4607-B11B-3C48D941C99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BC31D4DA-E4C4-438E-AF39-905E7D83D7E5}"/>
              </a:ext>
            </a:extLst>
          </p:cNvPr>
          <p:cNvSpPr>
            <a:spLocks noGrp="1"/>
          </p:cNvSpPr>
          <p:nvPr>
            <p:ph idx="1"/>
          </p:nvPr>
        </p:nvSpPr>
        <p:spPr>
          <a:xfrm>
            <a:off x="677196" y="1564708"/>
            <a:ext cx="10524204" cy="204373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当两条线条的横纵坐标差距较大时，不建议将其画在同一幅图里，而是利用</a:t>
            </a:r>
            <a:r>
              <a:rPr lang="en-US" altLang="zh-CN" dirty="0">
                <a:latin typeface="微软雅黑" panose="020B0503020204020204" pitchFamily="34" charset="-122"/>
                <a:ea typeface="微软雅黑" panose="020B0503020204020204" pitchFamily="34" charset="-122"/>
              </a:rPr>
              <a:t>subplot</a:t>
            </a:r>
            <a:r>
              <a:rPr lang="zh-CN" altLang="en-US" dirty="0">
                <a:latin typeface="微软雅黑" panose="020B0503020204020204" pitchFamily="34" charset="-122"/>
                <a:ea typeface="微软雅黑" panose="020B0503020204020204" pitchFamily="34" charset="-122"/>
              </a:rPr>
              <a:t>分开成两个子图。</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B927BAA-C560-44BB-B0C0-95C8A5BDBC94}"/>
              </a:ext>
            </a:extLst>
          </p:cNvPr>
          <p:cNvSpPr txBox="1"/>
          <p:nvPr/>
        </p:nvSpPr>
        <p:spPr>
          <a:xfrm>
            <a:off x="2857548" y="3217487"/>
            <a:ext cx="3014511" cy="2862322"/>
          </a:xfrm>
          <a:prstGeom prst="rect">
            <a:avLst/>
          </a:prstGeom>
          <a:noFill/>
          <a:ln w="12700">
            <a:solidFill>
              <a:schemeClr val="tx1"/>
            </a:solidFill>
          </a:ln>
        </p:spPr>
        <p:txBody>
          <a:bodyPr wrap="square" rtlCol="0">
            <a:spAutoFit/>
          </a:bodyPr>
          <a:lstStyle/>
          <a:p>
            <a:r>
              <a:rPr lang="es-ES" altLang="zh-CN" sz="2000" dirty="0">
                <a:latin typeface="等线" panose="02010600030101010101" pitchFamily="2" charset="-122"/>
                <a:ea typeface="等线" panose="02010600030101010101" pitchFamily="2" charset="-122"/>
              </a:rPr>
              <a:t>x</a:t>
            </a:r>
            <a:r>
              <a:rPr lang="en-US" altLang="zh-CN" sz="2000" dirty="0">
                <a:latin typeface="等线" panose="02010600030101010101" pitchFamily="2" charset="-122"/>
                <a:ea typeface="等线" panose="02010600030101010101" pitchFamily="2" charset="-122"/>
              </a:rPr>
              <a:t>1</a:t>
            </a:r>
            <a:r>
              <a:rPr lang="es-ES" altLang="zh-CN" sz="2000" dirty="0">
                <a:latin typeface="等线" panose="02010600030101010101" pitchFamily="2" charset="-122"/>
                <a:ea typeface="等线" panose="02010600030101010101" pitchFamily="2" charset="-122"/>
              </a:rPr>
              <a:t> = 0:pi/10:2*pi;</a:t>
            </a:r>
          </a:p>
          <a:p>
            <a:r>
              <a:rPr lang="es-ES" altLang="zh-CN" sz="2000" dirty="0">
                <a:latin typeface="等线" panose="02010600030101010101" pitchFamily="2" charset="-122"/>
                <a:ea typeface="等线" panose="02010600030101010101" pitchFamily="2" charset="-122"/>
              </a:rPr>
              <a:t>y1 = sin(x);</a:t>
            </a:r>
          </a:p>
          <a:p>
            <a:r>
              <a:rPr lang="en-US" altLang="zh-CN" sz="2000" dirty="0">
                <a:latin typeface="等线" panose="02010600030101010101" pitchFamily="2" charset="-122"/>
                <a:ea typeface="等线" panose="02010600030101010101" pitchFamily="2" charset="-122"/>
              </a:rPr>
              <a:t>x</a:t>
            </a:r>
            <a:r>
              <a:rPr lang="es-ES" altLang="zh-CN" sz="2000" dirty="0">
                <a:latin typeface="等线" panose="02010600030101010101" pitchFamily="2" charset="-122"/>
                <a:ea typeface="等线" panose="02010600030101010101" pitchFamily="2" charset="-122"/>
              </a:rPr>
              <a:t>2 = 0:pi/50:pi/2;</a:t>
            </a:r>
          </a:p>
          <a:p>
            <a:r>
              <a:rPr lang="es-ES" altLang="zh-CN" sz="2000" dirty="0">
                <a:latin typeface="等线" panose="02010600030101010101" pitchFamily="2" charset="-122"/>
                <a:ea typeface="等线" panose="02010600030101010101" pitchFamily="2" charset="-122"/>
              </a:rPr>
              <a:t>y</a:t>
            </a:r>
            <a:r>
              <a:rPr lang="en-US" altLang="zh-CN" sz="2000" dirty="0">
                <a:latin typeface="等线" panose="02010600030101010101" pitchFamily="2" charset="-122"/>
                <a:ea typeface="等线" panose="02010600030101010101" pitchFamily="2" charset="-122"/>
              </a:rPr>
              <a:t>2</a:t>
            </a:r>
            <a:r>
              <a:rPr lang="es-ES" altLang="zh-CN" sz="2000" dirty="0">
                <a:latin typeface="等线" panose="02010600030101010101" pitchFamily="2" charset="-122"/>
                <a:ea typeface="等线" panose="02010600030101010101" pitchFamily="2" charset="-122"/>
              </a:rPr>
              <a:t> = cos(x);</a:t>
            </a:r>
          </a:p>
          <a:p>
            <a:r>
              <a:rPr lang="es-ES" altLang="zh-CN" sz="2000" dirty="0">
                <a:latin typeface="等线" panose="02010600030101010101" pitchFamily="2" charset="-122"/>
                <a:ea typeface="等线" panose="02010600030101010101" pitchFamily="2" charset="-122"/>
              </a:rPr>
              <a:t>figure</a:t>
            </a:r>
          </a:p>
          <a:p>
            <a:r>
              <a:rPr lang="es-ES" altLang="zh-CN" sz="2000" dirty="0">
                <a:latin typeface="等线" panose="02010600030101010101" pitchFamily="2" charset="-122"/>
                <a:ea typeface="等线" panose="02010600030101010101" pitchFamily="2" charset="-122"/>
              </a:rPr>
              <a:t>plot(x1,y1, 'r')</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hold on</a:t>
            </a:r>
          </a:p>
          <a:p>
            <a:r>
              <a:rPr lang="es-ES" altLang="zh-CN" sz="2000" dirty="0">
                <a:latin typeface="等线" panose="02010600030101010101" pitchFamily="2" charset="-122"/>
                <a:ea typeface="等线" panose="02010600030101010101" pitchFamily="2" charset="-122"/>
              </a:rPr>
              <a:t>plot(x2,y2,'k');</a:t>
            </a:r>
          </a:p>
          <a:p>
            <a:r>
              <a:rPr lang="en-US" altLang="zh-CN" sz="2000" dirty="0">
                <a:latin typeface="等线" panose="02010600030101010101" pitchFamily="2" charset="-122"/>
                <a:ea typeface="等线" panose="02010600030101010101" pitchFamily="2" charset="-122"/>
              </a:rPr>
              <a:t>legend('sin(x)','cos(x1)')</a:t>
            </a:r>
          </a:p>
        </p:txBody>
      </p:sp>
      <p:pic>
        <p:nvPicPr>
          <p:cNvPr id="16" name="图片 15">
            <a:extLst>
              <a:ext uri="{FF2B5EF4-FFF2-40B4-BE49-F238E27FC236}">
                <a16:creationId xmlns:a16="http://schemas.microsoft.com/office/drawing/2014/main" id="{E0F01139-B4B5-4FAF-A2C2-BE6210E16911}"/>
              </a:ext>
            </a:extLst>
          </p:cNvPr>
          <p:cNvPicPr>
            <a:picLocks noChangeAspect="1"/>
          </p:cNvPicPr>
          <p:nvPr/>
        </p:nvPicPr>
        <p:blipFill>
          <a:blip r:embed="rId4"/>
          <a:stretch>
            <a:fillRect/>
          </a:stretch>
        </p:blipFill>
        <p:spPr>
          <a:xfrm>
            <a:off x="6285015" y="3217487"/>
            <a:ext cx="3568609" cy="2862322"/>
          </a:xfrm>
          <a:prstGeom prst="rect">
            <a:avLst/>
          </a:prstGeom>
        </p:spPr>
      </p:pic>
      <p:sp>
        <p:nvSpPr>
          <p:cNvPr id="17" name="圆角矩形 10">
            <a:extLst>
              <a:ext uri="{FF2B5EF4-FFF2-40B4-BE49-F238E27FC236}">
                <a16:creationId xmlns:a16="http://schemas.microsoft.com/office/drawing/2014/main" id="{4F449921-4708-4A56-988E-3F0C6C7E6DE7}"/>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7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本次课程内容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内容占位符 2">
            <a:extLst>
              <a:ext uri="{FF2B5EF4-FFF2-40B4-BE49-F238E27FC236}">
                <a16:creationId xmlns:a16="http://schemas.microsoft.com/office/drawing/2014/main" id="{DE3273E9-409E-4C44-AC5C-F942274E2FF5}"/>
              </a:ext>
            </a:extLst>
          </p:cNvPr>
          <p:cNvSpPr>
            <a:spLocks noGrp="1"/>
          </p:cNvSpPr>
          <p:nvPr>
            <p:ph idx="1"/>
          </p:nvPr>
        </p:nvSpPr>
        <p:spPr>
          <a:xfrm>
            <a:off x="628650" y="1623701"/>
            <a:ext cx="7886700" cy="4285486"/>
          </a:xfrm>
        </p:spPr>
        <p:txBody>
          <a:bodyPr>
            <a:normAutofit/>
          </a:bodyPr>
          <a:lstStyle/>
          <a:p>
            <a:pPr>
              <a:spcBef>
                <a:spcPts val="1800"/>
              </a:spcBef>
            </a:pPr>
            <a:r>
              <a:rPr lang="zh-CN" altLang="en-US" dirty="0">
                <a:latin typeface="微软雅黑" panose="020B0503020204020204" pitchFamily="34" charset="-122"/>
                <a:ea typeface="微软雅黑" panose="020B0503020204020204" pitchFamily="34" charset="-122"/>
              </a:rPr>
              <a:t>复习上周课程内容</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基础绘图</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进阶绘图</a:t>
            </a:r>
          </a:p>
        </p:txBody>
      </p:sp>
      <p:sp>
        <p:nvSpPr>
          <p:cNvPr id="4" name="日期占位符 3">
            <a:extLst>
              <a:ext uri="{FF2B5EF4-FFF2-40B4-BE49-F238E27FC236}">
                <a16:creationId xmlns:a16="http://schemas.microsoft.com/office/drawing/2014/main" id="{6487D95C-83E0-4D83-BAE3-3B3B6CD8E54C}"/>
              </a:ext>
            </a:extLst>
          </p:cNvPr>
          <p:cNvSpPr>
            <a:spLocks noGrp="1"/>
          </p:cNvSpPr>
          <p:nvPr>
            <p:ph type="dt" sz="half" idx="10"/>
          </p:nvPr>
        </p:nvSpPr>
        <p:spPr/>
        <p:txBody>
          <a:bodyPr/>
          <a:lstStyle/>
          <a:p>
            <a:fld id="{173979A2-DF22-4D35-8DD5-5946D299F6B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40E3A3C2-93BF-4E73-AE93-D3379A14F88C}"/>
              </a:ext>
            </a:extLst>
          </p:cNvPr>
          <p:cNvSpPr>
            <a:spLocks noGrp="1"/>
          </p:cNvSpPr>
          <p:nvPr>
            <p:ph type="ftr" sz="quarter" idx="11"/>
          </p:nvPr>
        </p:nvSpPr>
        <p:spPr/>
        <p:txBody>
          <a:bodyPr/>
          <a:lstStyle/>
          <a:p>
            <a:r>
              <a:rPr lang="zh-CN" altLang="en-US"/>
              <a:t>人工智能编程语言</a:t>
            </a:r>
          </a:p>
        </p:txBody>
      </p:sp>
      <p:sp>
        <p:nvSpPr>
          <p:cNvPr id="16" name="圆角矩形 10">
            <a:extLst>
              <a:ext uri="{FF2B5EF4-FFF2-40B4-BE49-F238E27FC236}">
                <a16:creationId xmlns:a16="http://schemas.microsoft.com/office/drawing/2014/main" id="{27C1B6A1-B8BE-4888-A9B3-378A2D8D6A7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9996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—Subplot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995804D-AEC8-4176-9862-7E7CF24EAF9C}"/>
              </a:ext>
            </a:extLst>
          </p:cNvPr>
          <p:cNvSpPr>
            <a:spLocks noGrp="1"/>
          </p:cNvSpPr>
          <p:nvPr>
            <p:ph type="dt" sz="half" idx="10"/>
          </p:nvPr>
        </p:nvSpPr>
        <p:spPr/>
        <p:txBody>
          <a:bodyPr/>
          <a:lstStyle/>
          <a:p>
            <a:fld id="{458C10A5-D9FF-4335-A832-87C6E879E607}"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40349-0BCD-4944-A8F0-CE9256C316B8}"/>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DA889B30-0AF8-4384-86FB-97974E28949F}"/>
              </a:ext>
            </a:extLst>
          </p:cNvPr>
          <p:cNvSpPr>
            <a:spLocks noGrp="1"/>
          </p:cNvSpPr>
          <p:nvPr>
            <p:ph idx="1"/>
          </p:nvPr>
        </p:nvSpPr>
        <p:spPr>
          <a:xfrm>
            <a:off x="677196" y="1564708"/>
            <a:ext cx="10776865" cy="204373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当两条线条的横纵坐标差距较大时，不建议将其画在同一幅图里，而是利用</a:t>
            </a:r>
            <a:r>
              <a:rPr lang="en-US" altLang="zh-CN" dirty="0">
                <a:latin typeface="微软雅黑" panose="020B0503020204020204" pitchFamily="34" charset="-122"/>
                <a:ea typeface="微软雅黑" panose="020B0503020204020204" pitchFamily="34" charset="-122"/>
              </a:rPr>
              <a:t>subplot</a:t>
            </a:r>
            <a:r>
              <a:rPr lang="zh-CN" altLang="en-US" dirty="0">
                <a:latin typeface="微软雅黑" panose="020B0503020204020204" pitchFamily="34" charset="-122"/>
                <a:ea typeface="微软雅黑" panose="020B0503020204020204" pitchFamily="34" charset="-122"/>
              </a:rPr>
              <a:t>分开成两个子图。</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58DC6E5D-6690-4E95-857E-57EE1ACEEFBD}"/>
              </a:ext>
            </a:extLst>
          </p:cNvPr>
          <p:cNvSpPr txBox="1"/>
          <p:nvPr/>
        </p:nvSpPr>
        <p:spPr>
          <a:xfrm>
            <a:off x="2819886" y="3017628"/>
            <a:ext cx="1850311" cy="369332"/>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subplot(</a:t>
            </a:r>
            <a:r>
              <a:rPr lang="en-US" altLang="zh-CN" dirty="0">
                <a:latin typeface="等线" panose="02010600030101010101" pitchFamily="2" charset="-122"/>
                <a:ea typeface="等线" panose="02010600030101010101" pitchFamily="2" charset="-122"/>
              </a:rPr>
              <a:t>m</a:t>
            </a:r>
            <a:r>
              <a:rPr lang="es-ES" altLang="zh-CN" dirty="0">
                <a:latin typeface="等线" panose="02010600030101010101" pitchFamily="2" charset="-122"/>
                <a:ea typeface="等线" panose="02010600030101010101" pitchFamily="2" charset="-122"/>
              </a:rPr>
              <a:t>, n, 1); </a:t>
            </a:r>
            <a:endParaRPr lang="es-ES" altLang="zh-CN" dirty="0">
              <a:solidFill>
                <a:srgbClr val="00B05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8EA0736A-B194-4178-BABA-A08BB2AB67C5}"/>
              </a:ext>
            </a:extLst>
          </p:cNvPr>
          <p:cNvPicPr>
            <a:picLocks noChangeAspect="1"/>
          </p:cNvPicPr>
          <p:nvPr/>
        </p:nvPicPr>
        <p:blipFill>
          <a:blip r:embed="rId4"/>
          <a:stretch>
            <a:fillRect/>
          </a:stretch>
        </p:blipFill>
        <p:spPr>
          <a:xfrm>
            <a:off x="2819886" y="3448767"/>
            <a:ext cx="6665498" cy="2937080"/>
          </a:xfrm>
          <a:prstGeom prst="rect">
            <a:avLst/>
          </a:prstGeom>
        </p:spPr>
      </p:pic>
      <p:cxnSp>
        <p:nvCxnSpPr>
          <p:cNvPr id="17" name="直接箭头连接符 16">
            <a:extLst>
              <a:ext uri="{FF2B5EF4-FFF2-40B4-BE49-F238E27FC236}">
                <a16:creationId xmlns:a16="http://schemas.microsoft.com/office/drawing/2014/main" id="{E7994678-33CB-4B34-9FA1-B3FF27927EAA}"/>
              </a:ext>
            </a:extLst>
          </p:cNvPr>
          <p:cNvCxnSpPr/>
          <p:nvPr/>
        </p:nvCxnSpPr>
        <p:spPr>
          <a:xfrm>
            <a:off x="3932777" y="3386960"/>
            <a:ext cx="396000" cy="43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7D2BE70-D796-4029-B187-72CEBC9938AC}"/>
              </a:ext>
            </a:extLst>
          </p:cNvPr>
          <p:cNvSpPr txBox="1"/>
          <p:nvPr/>
        </p:nvSpPr>
        <p:spPr>
          <a:xfrm>
            <a:off x="5499179" y="3032377"/>
            <a:ext cx="1850311" cy="369332"/>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subplot(</a:t>
            </a:r>
            <a:r>
              <a:rPr lang="en-US" altLang="zh-CN" dirty="0">
                <a:latin typeface="等线" panose="02010600030101010101" pitchFamily="2" charset="-122"/>
                <a:ea typeface="等线" panose="02010600030101010101" pitchFamily="2" charset="-122"/>
              </a:rPr>
              <a:t>m</a:t>
            </a:r>
            <a:r>
              <a:rPr lang="es-ES" altLang="zh-CN" dirty="0">
                <a:latin typeface="等线" panose="02010600030101010101" pitchFamily="2" charset="-122"/>
                <a:ea typeface="等线" panose="02010600030101010101" pitchFamily="2" charset="-122"/>
              </a:rPr>
              <a:t>, n, 2); </a:t>
            </a:r>
            <a:endParaRPr lang="es-ES" altLang="zh-CN" dirty="0">
              <a:solidFill>
                <a:srgbClr val="00B050"/>
              </a:solidFill>
              <a:latin typeface="等线" panose="02010600030101010101" pitchFamily="2" charset="-122"/>
              <a:ea typeface="等线" panose="02010600030101010101" pitchFamily="2" charset="-122"/>
            </a:endParaRPr>
          </a:p>
        </p:txBody>
      </p:sp>
      <p:cxnSp>
        <p:nvCxnSpPr>
          <p:cNvPr id="19" name="直接箭头连接符 18">
            <a:extLst>
              <a:ext uri="{FF2B5EF4-FFF2-40B4-BE49-F238E27FC236}">
                <a16:creationId xmlns:a16="http://schemas.microsoft.com/office/drawing/2014/main" id="{99E1DA4D-4AEB-4ACE-9A6D-F864B36F3D6F}"/>
              </a:ext>
            </a:extLst>
          </p:cNvPr>
          <p:cNvCxnSpPr/>
          <p:nvPr/>
        </p:nvCxnSpPr>
        <p:spPr>
          <a:xfrm>
            <a:off x="6612070" y="3401709"/>
            <a:ext cx="0" cy="4172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0">
            <a:extLst>
              <a:ext uri="{FF2B5EF4-FFF2-40B4-BE49-F238E27FC236}">
                <a16:creationId xmlns:a16="http://schemas.microsoft.com/office/drawing/2014/main" id="{1469B94C-0F5D-4CB4-AC00-747C82D3F99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41255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绘图命令</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—Subplot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995804D-AEC8-4176-9862-7E7CF24EAF9C}"/>
              </a:ext>
            </a:extLst>
          </p:cNvPr>
          <p:cNvSpPr>
            <a:spLocks noGrp="1"/>
          </p:cNvSpPr>
          <p:nvPr>
            <p:ph type="dt" sz="half" idx="10"/>
          </p:nvPr>
        </p:nvSpPr>
        <p:spPr/>
        <p:txBody>
          <a:bodyPr/>
          <a:lstStyle/>
          <a:p>
            <a:fld id="{458C10A5-D9FF-4335-A832-87C6E879E607}"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40349-0BCD-4944-A8F0-CE9256C316B8}"/>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DA889B30-0AF8-4384-86FB-97974E28949F}"/>
              </a:ext>
            </a:extLst>
          </p:cNvPr>
          <p:cNvSpPr>
            <a:spLocks noGrp="1"/>
          </p:cNvSpPr>
          <p:nvPr>
            <p:ph idx="1"/>
          </p:nvPr>
        </p:nvSpPr>
        <p:spPr>
          <a:xfrm>
            <a:off x="677196" y="1564708"/>
            <a:ext cx="10776865" cy="204373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当两条线条的横纵坐标差距较大时，不建议将其画在同一幅图里，而是利用</a:t>
            </a:r>
            <a:r>
              <a:rPr lang="en-US" altLang="zh-CN" dirty="0">
                <a:latin typeface="微软雅黑" panose="020B0503020204020204" pitchFamily="34" charset="-122"/>
                <a:ea typeface="微软雅黑" panose="020B0503020204020204" pitchFamily="34" charset="-122"/>
              </a:rPr>
              <a:t>subplot</a:t>
            </a:r>
            <a:r>
              <a:rPr lang="zh-CN" altLang="en-US" dirty="0">
                <a:latin typeface="微软雅黑" panose="020B0503020204020204" pitchFamily="34" charset="-122"/>
                <a:ea typeface="微软雅黑" panose="020B0503020204020204" pitchFamily="34" charset="-122"/>
              </a:rPr>
              <a:t>分开成两个子图。</a:t>
            </a:r>
            <a:endParaRPr lang="en-US" altLang="zh-CN"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86255E2-E011-4C07-9AAA-14638DEE7266}"/>
              </a:ext>
            </a:extLst>
          </p:cNvPr>
          <p:cNvSpPr txBox="1"/>
          <p:nvPr/>
        </p:nvSpPr>
        <p:spPr>
          <a:xfrm>
            <a:off x="2091131" y="2903935"/>
            <a:ext cx="3960253" cy="3416320"/>
          </a:xfrm>
          <a:prstGeom prst="rect">
            <a:avLst/>
          </a:prstGeom>
          <a:noFill/>
          <a:ln w="12700">
            <a:solidFill>
              <a:schemeClr val="tx1"/>
            </a:solidFill>
          </a:ln>
        </p:spPr>
        <p:txBody>
          <a:bodyPr wrap="square" rtlCol="0">
            <a:spAutoFit/>
          </a:bodyPr>
          <a:lstStyle/>
          <a:p>
            <a:r>
              <a:rPr lang="es-ES" altLang="zh-CN" dirty="0">
                <a:solidFill>
                  <a:srgbClr val="FF0000"/>
                </a:solidFill>
                <a:latin typeface="等线" panose="02010600030101010101" pitchFamily="2" charset="-122"/>
                <a:ea typeface="等线" panose="02010600030101010101" pitchFamily="2" charset="-122"/>
              </a:rPr>
              <a:t>ax1 = subplot(2,1,1); </a:t>
            </a:r>
            <a:r>
              <a:rPr lang="es-ES" altLang="zh-CN" dirty="0">
                <a:solidFill>
                  <a:srgbClr val="00B050"/>
                </a:solidFill>
                <a:latin typeface="等线" panose="02010600030101010101" pitchFamily="2" charset="-122"/>
                <a:ea typeface="等线" panose="02010600030101010101" pitchFamily="2" charset="-122"/>
              </a:rPr>
              <a:t>% top subplot</a:t>
            </a:r>
          </a:p>
          <a:p>
            <a:r>
              <a:rPr lang="es-ES" altLang="zh-CN" dirty="0">
                <a:latin typeface="等线" panose="02010600030101010101" pitchFamily="2" charset="-122"/>
                <a:ea typeface="等线" panose="02010600030101010101" pitchFamily="2" charset="-122"/>
              </a:rPr>
              <a:t>x</a:t>
            </a:r>
            <a:r>
              <a:rPr lang="en-US" altLang="zh-CN" dirty="0">
                <a:latin typeface="等线" panose="02010600030101010101" pitchFamily="2" charset="-122"/>
                <a:ea typeface="等线" panose="02010600030101010101" pitchFamily="2" charset="-122"/>
              </a:rPr>
              <a:t>1</a:t>
            </a:r>
            <a:r>
              <a:rPr lang="es-ES" altLang="zh-CN" dirty="0">
                <a:latin typeface="等线" panose="02010600030101010101" pitchFamily="2" charset="-122"/>
                <a:ea typeface="等线" panose="02010600030101010101" pitchFamily="2" charset="-122"/>
              </a:rPr>
              <a:t> = 0:pi/10:2*pi;</a:t>
            </a:r>
          </a:p>
          <a:p>
            <a:r>
              <a:rPr lang="es-ES" altLang="zh-CN" dirty="0">
                <a:latin typeface="等线" panose="02010600030101010101" pitchFamily="2" charset="-122"/>
                <a:ea typeface="等线" panose="02010600030101010101" pitchFamily="2" charset="-122"/>
              </a:rPr>
              <a:t>y1 = sin(x1);</a:t>
            </a:r>
          </a:p>
          <a:p>
            <a:r>
              <a:rPr lang="es-ES" altLang="zh-CN" dirty="0">
                <a:latin typeface="等线" panose="02010600030101010101" pitchFamily="2" charset="-122"/>
                <a:ea typeface="等线" panose="02010600030101010101" pitchFamily="2" charset="-122"/>
              </a:rPr>
              <a:t>plot(ax1, x1,y1, 'r')</a:t>
            </a:r>
            <a:r>
              <a:rPr lang="en-US" altLang="zh-CN" dirty="0">
                <a:latin typeface="等线" panose="02010600030101010101" pitchFamily="2" charset="-122"/>
                <a:ea typeface="等线" panose="02010600030101010101" pitchFamily="2" charset="-122"/>
              </a:rPr>
              <a:t>;</a:t>
            </a:r>
          </a:p>
          <a:p>
            <a:r>
              <a:rPr lang="es-ES" altLang="zh-CN" dirty="0">
                <a:latin typeface="等线" panose="02010600030101010101" pitchFamily="2" charset="-122"/>
                <a:ea typeface="等线" panose="02010600030101010101" pitchFamily="2" charset="-122"/>
              </a:rPr>
              <a:t>title(ax1,'Top Subplot');</a:t>
            </a:r>
          </a:p>
          <a:p>
            <a:r>
              <a:rPr lang="es-ES" altLang="zh-CN" dirty="0">
                <a:latin typeface="等线" panose="02010600030101010101" pitchFamily="2" charset="-122"/>
                <a:ea typeface="等线" panose="02010600030101010101" pitchFamily="2" charset="-122"/>
              </a:rPr>
              <a:t>ylabel(ax1,'sin(x)');</a:t>
            </a:r>
          </a:p>
          <a:p>
            <a:r>
              <a:rPr lang="en-US" altLang="zh-CN" dirty="0">
                <a:solidFill>
                  <a:srgbClr val="FF0000"/>
                </a:solidFill>
                <a:latin typeface="等线" panose="02010600030101010101" pitchFamily="2" charset="-122"/>
                <a:ea typeface="等线" panose="02010600030101010101" pitchFamily="2" charset="-122"/>
              </a:rPr>
              <a:t>ax2 = subplot(2,1,2); </a:t>
            </a:r>
            <a:r>
              <a:rPr lang="en-US" altLang="zh-CN" dirty="0">
                <a:solidFill>
                  <a:srgbClr val="00B050"/>
                </a:solidFill>
                <a:latin typeface="等线" panose="02010600030101010101" pitchFamily="2" charset="-122"/>
                <a:ea typeface="等线" panose="02010600030101010101" pitchFamily="2" charset="-122"/>
              </a:rPr>
              <a:t>% bottom subplot</a:t>
            </a:r>
          </a:p>
          <a:p>
            <a:r>
              <a:rPr lang="en-US" altLang="zh-CN" dirty="0">
                <a:latin typeface="等线" panose="02010600030101010101" pitchFamily="2" charset="-122"/>
                <a:ea typeface="等线" panose="02010600030101010101" pitchFamily="2" charset="-122"/>
              </a:rPr>
              <a:t>x</a:t>
            </a:r>
            <a:r>
              <a:rPr lang="es-ES" altLang="zh-CN" dirty="0">
                <a:latin typeface="等线" panose="02010600030101010101" pitchFamily="2" charset="-122"/>
                <a:ea typeface="等线" panose="02010600030101010101" pitchFamily="2" charset="-122"/>
              </a:rPr>
              <a:t>2 = 0:pi/50:pi/2;</a:t>
            </a:r>
          </a:p>
          <a:p>
            <a:r>
              <a:rPr lang="es-ES" altLang="zh-CN" dirty="0">
                <a:latin typeface="等线" panose="02010600030101010101" pitchFamily="2" charset="-122"/>
                <a:ea typeface="等线" panose="02010600030101010101" pitchFamily="2" charset="-122"/>
              </a:rPr>
              <a:t>y</a:t>
            </a:r>
            <a:r>
              <a:rPr lang="en-US" altLang="zh-CN" dirty="0">
                <a:latin typeface="等线" panose="02010600030101010101" pitchFamily="2" charset="-122"/>
                <a:ea typeface="等线" panose="02010600030101010101" pitchFamily="2" charset="-122"/>
              </a:rPr>
              <a:t>2</a:t>
            </a:r>
            <a:r>
              <a:rPr lang="es-ES" altLang="zh-CN" dirty="0">
                <a:latin typeface="等线" panose="02010600030101010101" pitchFamily="2" charset="-122"/>
                <a:ea typeface="等线" panose="02010600030101010101" pitchFamily="2" charset="-122"/>
              </a:rPr>
              <a:t> = cos(x2);</a:t>
            </a:r>
          </a:p>
          <a:p>
            <a:r>
              <a:rPr lang="es-ES" altLang="zh-CN" dirty="0">
                <a:latin typeface="等线" panose="02010600030101010101" pitchFamily="2" charset="-122"/>
                <a:ea typeface="等线" panose="02010600030101010101" pitchFamily="2" charset="-122"/>
              </a:rPr>
              <a:t>plot(ax2, x2,y2,'k');</a:t>
            </a:r>
          </a:p>
          <a:p>
            <a:r>
              <a:rPr lang="es-ES" altLang="zh-CN" dirty="0">
                <a:latin typeface="等线" panose="02010600030101010101" pitchFamily="2" charset="-122"/>
                <a:ea typeface="等线" panose="02010600030101010101" pitchFamily="2" charset="-122"/>
              </a:rPr>
              <a:t>title(ax2,'Bottom Subplot');</a:t>
            </a:r>
          </a:p>
          <a:p>
            <a:r>
              <a:rPr lang="es-ES" altLang="zh-CN" dirty="0">
                <a:latin typeface="等线" panose="02010600030101010101" pitchFamily="2" charset="-122"/>
                <a:ea typeface="等线" panose="02010600030101010101" pitchFamily="2" charset="-122"/>
              </a:rPr>
              <a:t>ylabel(ax2, 'cos(x)');</a:t>
            </a:r>
          </a:p>
        </p:txBody>
      </p:sp>
      <p:pic>
        <p:nvPicPr>
          <p:cNvPr id="21" name="图片 20">
            <a:extLst>
              <a:ext uri="{FF2B5EF4-FFF2-40B4-BE49-F238E27FC236}">
                <a16:creationId xmlns:a16="http://schemas.microsoft.com/office/drawing/2014/main" id="{E5334D18-867D-4BA0-A977-3B1525F6CA95}"/>
              </a:ext>
            </a:extLst>
          </p:cNvPr>
          <p:cNvPicPr>
            <a:picLocks noChangeAspect="1"/>
          </p:cNvPicPr>
          <p:nvPr/>
        </p:nvPicPr>
        <p:blipFill>
          <a:blip r:embed="rId4"/>
          <a:stretch>
            <a:fillRect/>
          </a:stretch>
        </p:blipFill>
        <p:spPr>
          <a:xfrm>
            <a:off x="6191237" y="2903936"/>
            <a:ext cx="4287426" cy="3416320"/>
          </a:xfrm>
          <a:prstGeom prst="rect">
            <a:avLst/>
          </a:prstGeom>
        </p:spPr>
      </p:pic>
      <p:sp>
        <p:nvSpPr>
          <p:cNvPr id="15" name="圆角矩形 10">
            <a:extLst>
              <a:ext uri="{FF2B5EF4-FFF2-40B4-BE49-F238E27FC236}">
                <a16:creationId xmlns:a16="http://schemas.microsoft.com/office/drawing/2014/main" id="{E3BEDA5E-E94A-417D-985C-8B60BD10949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59789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215A8993-E6D5-45EC-A659-DF06FCF6B6AF}"/>
              </a:ext>
            </a:extLst>
          </p:cNvPr>
          <p:cNvSpPr>
            <a:spLocks noGrp="1"/>
          </p:cNvSpPr>
          <p:nvPr>
            <p:ph type="dt" sz="half" idx="10"/>
          </p:nvPr>
        </p:nvSpPr>
        <p:spPr/>
        <p:txBody>
          <a:bodyPr/>
          <a:lstStyle/>
          <a:p>
            <a:fld id="{05EAF479-92F3-42E9-B609-A1128D3D9ED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94820814-2F06-4C06-B391-E1DCADFC9CE4}"/>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724C6ACA-9B53-4828-9745-A1B1D0E6FF84}"/>
              </a:ext>
            </a:extLst>
          </p:cNvPr>
          <p:cNvSpPr>
            <a:spLocks noGrp="1"/>
          </p:cNvSpPr>
          <p:nvPr>
            <p:ph idx="1"/>
          </p:nvPr>
        </p:nvSpPr>
        <p:spPr>
          <a:xfrm>
            <a:off x="677196" y="1564708"/>
            <a:ext cx="11147229" cy="130631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可以通过绘图命令对图像进行调整，也可以通过图形对像对已经生成的图像进行调整。</a:t>
            </a:r>
            <a:endParaRPr lang="en-US" altLang="zh-CN"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E472D7EE-54BF-4A29-8842-768BE05D04AF}"/>
              </a:ext>
            </a:extLst>
          </p:cNvPr>
          <p:cNvPicPr>
            <a:picLocks noChangeAspect="1"/>
          </p:cNvPicPr>
          <p:nvPr/>
        </p:nvPicPr>
        <p:blipFill>
          <a:blip r:embed="rId4"/>
          <a:stretch>
            <a:fillRect/>
          </a:stretch>
        </p:blipFill>
        <p:spPr>
          <a:xfrm>
            <a:off x="4294189" y="2589790"/>
            <a:ext cx="4150557" cy="3733266"/>
          </a:xfrm>
          <a:prstGeom prst="rect">
            <a:avLst/>
          </a:prstGeom>
        </p:spPr>
      </p:pic>
      <p:cxnSp>
        <p:nvCxnSpPr>
          <p:cNvPr id="16" name="直接箭头连接符 15">
            <a:extLst>
              <a:ext uri="{FF2B5EF4-FFF2-40B4-BE49-F238E27FC236}">
                <a16:creationId xmlns:a16="http://schemas.microsoft.com/office/drawing/2014/main" id="{9924DDAE-1125-4B64-9B44-BB10E92A1C6E}"/>
              </a:ext>
            </a:extLst>
          </p:cNvPr>
          <p:cNvCxnSpPr/>
          <p:nvPr/>
        </p:nvCxnSpPr>
        <p:spPr>
          <a:xfrm>
            <a:off x="3685930" y="3831348"/>
            <a:ext cx="1116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3649111-D655-4138-8B9F-2512A91F7967}"/>
              </a:ext>
            </a:extLst>
          </p:cNvPr>
          <p:cNvSpPr txBox="1"/>
          <p:nvPr/>
        </p:nvSpPr>
        <p:spPr>
          <a:xfrm>
            <a:off x="2338187" y="3369683"/>
            <a:ext cx="1485397" cy="923330"/>
          </a:xfrm>
          <a:prstGeom prst="rect">
            <a:avLst/>
          </a:prstGeom>
          <a:noFill/>
        </p:spPr>
        <p:txBody>
          <a:bodyPr wrap="square" rtlCol="0">
            <a:spAutoFit/>
          </a:bodyPr>
          <a:lstStyle/>
          <a:p>
            <a:r>
              <a:rPr lang="zh-CN" altLang="en-US" dirty="0"/>
              <a:t>坐标轴</a:t>
            </a:r>
            <a:endParaRPr lang="en-US" altLang="zh-CN" dirty="0"/>
          </a:p>
          <a:p>
            <a:r>
              <a:rPr lang="zh-CN" altLang="en-US" dirty="0"/>
              <a:t>（间距、最大最小值）</a:t>
            </a:r>
          </a:p>
        </p:txBody>
      </p:sp>
      <p:cxnSp>
        <p:nvCxnSpPr>
          <p:cNvPr id="18" name="直接箭头连接符 17">
            <a:extLst>
              <a:ext uri="{FF2B5EF4-FFF2-40B4-BE49-F238E27FC236}">
                <a16:creationId xmlns:a16="http://schemas.microsoft.com/office/drawing/2014/main" id="{2B870A33-D4A0-4D05-9561-BE522BCD7AFB}"/>
              </a:ext>
            </a:extLst>
          </p:cNvPr>
          <p:cNvCxnSpPr/>
          <p:nvPr/>
        </p:nvCxnSpPr>
        <p:spPr>
          <a:xfrm>
            <a:off x="3695762" y="4740832"/>
            <a:ext cx="720000" cy="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968E07E1-E167-4AF0-BE01-6A4A38058F34}"/>
              </a:ext>
            </a:extLst>
          </p:cNvPr>
          <p:cNvSpPr txBox="1"/>
          <p:nvPr/>
        </p:nvSpPr>
        <p:spPr>
          <a:xfrm>
            <a:off x="2338187" y="4565998"/>
            <a:ext cx="1475558" cy="369332"/>
          </a:xfrm>
          <a:prstGeom prst="rect">
            <a:avLst/>
          </a:prstGeom>
          <a:noFill/>
        </p:spPr>
        <p:txBody>
          <a:bodyPr wrap="square" rtlCol="0">
            <a:spAutoFit/>
          </a:bodyPr>
          <a:lstStyle/>
          <a:p>
            <a:r>
              <a:rPr lang="zh-CN" altLang="en-US" dirty="0"/>
              <a:t>坐标轴说明</a:t>
            </a:r>
          </a:p>
        </p:txBody>
      </p:sp>
      <p:cxnSp>
        <p:nvCxnSpPr>
          <p:cNvPr id="20" name="直接箭头连接符 19">
            <a:extLst>
              <a:ext uri="{FF2B5EF4-FFF2-40B4-BE49-F238E27FC236}">
                <a16:creationId xmlns:a16="http://schemas.microsoft.com/office/drawing/2014/main" id="{A064255D-1FDD-47F7-BE3F-004F5905DE93}"/>
              </a:ext>
            </a:extLst>
          </p:cNvPr>
          <p:cNvCxnSpPr/>
          <p:nvPr/>
        </p:nvCxnSpPr>
        <p:spPr>
          <a:xfrm>
            <a:off x="3690838" y="5247195"/>
            <a:ext cx="2700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F493983-77BD-4D9C-A9BC-76918A0C2738}"/>
              </a:ext>
            </a:extLst>
          </p:cNvPr>
          <p:cNvSpPr txBox="1"/>
          <p:nvPr/>
        </p:nvSpPr>
        <p:spPr>
          <a:xfrm>
            <a:off x="1885853" y="5050329"/>
            <a:ext cx="2104207" cy="1200329"/>
          </a:xfrm>
          <a:prstGeom prst="rect">
            <a:avLst/>
          </a:prstGeom>
          <a:noFill/>
        </p:spPr>
        <p:txBody>
          <a:bodyPr wrap="square" rtlCol="0">
            <a:spAutoFit/>
          </a:bodyPr>
          <a:lstStyle/>
          <a:p>
            <a:r>
              <a:rPr lang="zh-CN" altLang="en-US" dirty="0"/>
              <a:t>线条</a:t>
            </a:r>
            <a:endParaRPr lang="en-US" altLang="zh-CN" dirty="0"/>
          </a:p>
          <a:p>
            <a:r>
              <a:rPr lang="zh-CN" altLang="en-US" dirty="0"/>
              <a:t>（颜色、宽度、标记的造型、大小、颜色）</a:t>
            </a:r>
          </a:p>
        </p:txBody>
      </p:sp>
      <p:cxnSp>
        <p:nvCxnSpPr>
          <p:cNvPr id="22" name="直接箭头连接符 21">
            <a:extLst>
              <a:ext uri="{FF2B5EF4-FFF2-40B4-BE49-F238E27FC236}">
                <a16:creationId xmlns:a16="http://schemas.microsoft.com/office/drawing/2014/main" id="{5202A900-1F32-44D1-A553-597E9D474D89}"/>
              </a:ext>
            </a:extLst>
          </p:cNvPr>
          <p:cNvCxnSpPr/>
          <p:nvPr/>
        </p:nvCxnSpPr>
        <p:spPr>
          <a:xfrm flipH="1" flipV="1">
            <a:off x="8002312" y="3629787"/>
            <a:ext cx="88486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C5BECB3-5217-4FD7-8547-26D546C23D64}"/>
              </a:ext>
            </a:extLst>
          </p:cNvPr>
          <p:cNvSpPr txBox="1"/>
          <p:nvPr/>
        </p:nvSpPr>
        <p:spPr>
          <a:xfrm>
            <a:off x="8887180" y="3445121"/>
            <a:ext cx="1475558" cy="369332"/>
          </a:xfrm>
          <a:prstGeom prst="rect">
            <a:avLst/>
          </a:prstGeom>
          <a:noFill/>
        </p:spPr>
        <p:txBody>
          <a:bodyPr wrap="square" rtlCol="0">
            <a:spAutoFit/>
          </a:bodyPr>
          <a:lstStyle/>
          <a:p>
            <a:r>
              <a:rPr lang="zh-CN" altLang="en-US" dirty="0"/>
              <a:t>图例</a:t>
            </a:r>
          </a:p>
        </p:txBody>
      </p:sp>
      <p:sp>
        <p:nvSpPr>
          <p:cNvPr id="24" name="椭圆 23">
            <a:extLst>
              <a:ext uri="{FF2B5EF4-FFF2-40B4-BE49-F238E27FC236}">
                <a16:creationId xmlns:a16="http://schemas.microsoft.com/office/drawing/2014/main" id="{89288637-C88C-45C8-8ABB-9909DF4AD2C4}"/>
              </a:ext>
            </a:extLst>
          </p:cNvPr>
          <p:cNvSpPr/>
          <p:nvPr/>
        </p:nvSpPr>
        <p:spPr>
          <a:xfrm>
            <a:off x="4933874" y="2907115"/>
            <a:ext cx="341644" cy="3731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10">
            <a:extLst>
              <a:ext uri="{FF2B5EF4-FFF2-40B4-BE49-F238E27FC236}">
                <a16:creationId xmlns:a16="http://schemas.microsoft.com/office/drawing/2014/main" id="{494AF67A-F8E3-4C5D-A0AA-E6C18D2CF311}"/>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77525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200CAE9-405D-4B22-8145-C6842D2B9CEF}"/>
              </a:ext>
            </a:extLst>
          </p:cNvPr>
          <p:cNvSpPr>
            <a:spLocks noGrp="1"/>
          </p:cNvSpPr>
          <p:nvPr>
            <p:ph type="dt" sz="half" idx="10"/>
          </p:nvPr>
        </p:nvSpPr>
        <p:spPr/>
        <p:txBody>
          <a:bodyPr/>
          <a:lstStyle/>
          <a:p>
            <a:fld id="{D20A2D16-ECBE-4235-B3E7-7E8ECD2D6CC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5A986F3E-EBC4-4D99-A242-91FF9B3A7E08}"/>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B99CCCBC-5784-45A4-8F59-21DBAA652972}"/>
              </a:ext>
            </a:extLst>
          </p:cNvPr>
          <p:cNvPicPr>
            <a:picLocks noChangeAspect="1"/>
          </p:cNvPicPr>
          <p:nvPr/>
        </p:nvPicPr>
        <p:blipFill>
          <a:blip r:embed="rId4"/>
          <a:stretch>
            <a:fillRect/>
          </a:stretch>
        </p:blipFill>
        <p:spPr>
          <a:xfrm>
            <a:off x="1796207" y="1500551"/>
            <a:ext cx="6468199" cy="4976120"/>
          </a:xfrm>
          <a:prstGeom prst="rect">
            <a:avLst/>
          </a:prstGeom>
        </p:spPr>
      </p:pic>
      <p:pic>
        <p:nvPicPr>
          <p:cNvPr id="15" name="图片 14">
            <a:extLst>
              <a:ext uri="{FF2B5EF4-FFF2-40B4-BE49-F238E27FC236}">
                <a16:creationId xmlns:a16="http://schemas.microsoft.com/office/drawing/2014/main" id="{32E36A51-FBCC-4E49-A8A9-AD65A24924A3}"/>
              </a:ext>
            </a:extLst>
          </p:cNvPr>
          <p:cNvPicPr>
            <a:picLocks noChangeAspect="1"/>
          </p:cNvPicPr>
          <p:nvPr/>
        </p:nvPicPr>
        <p:blipFill>
          <a:blip r:embed="rId5"/>
          <a:stretch>
            <a:fillRect/>
          </a:stretch>
        </p:blipFill>
        <p:spPr>
          <a:xfrm>
            <a:off x="8311726" y="1500551"/>
            <a:ext cx="2499237" cy="4976120"/>
          </a:xfrm>
          <a:prstGeom prst="rect">
            <a:avLst/>
          </a:prstGeom>
        </p:spPr>
      </p:pic>
      <p:sp>
        <p:nvSpPr>
          <p:cNvPr id="16" name="圆角矩形 10">
            <a:extLst>
              <a:ext uri="{FF2B5EF4-FFF2-40B4-BE49-F238E27FC236}">
                <a16:creationId xmlns:a16="http://schemas.microsoft.com/office/drawing/2014/main" id="{6A3B5B00-CA99-40DE-9B84-5F5C37937813}"/>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81155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8445407-A431-4CD8-B724-12976B6E7F89}"/>
              </a:ext>
            </a:extLst>
          </p:cNvPr>
          <p:cNvSpPr>
            <a:spLocks noGrp="1"/>
          </p:cNvSpPr>
          <p:nvPr>
            <p:ph type="dt" sz="half" idx="10"/>
          </p:nvPr>
        </p:nvSpPr>
        <p:spPr/>
        <p:txBody>
          <a:bodyPr/>
          <a:lstStyle/>
          <a:p>
            <a:fld id="{402BC038-1894-4DC2-9C96-575F074F570B}" type="datetime1">
              <a:rPr lang="zh-CN" altLang="en-US" smtClean="0"/>
              <a:t>2021/3/18</a:t>
            </a:fld>
            <a:endParaRPr lang="zh-CN" altLang="en-US"/>
          </a:p>
        </p:txBody>
      </p:sp>
      <p:sp>
        <p:nvSpPr>
          <p:cNvPr id="5" name="页脚占位符 4">
            <a:extLst>
              <a:ext uri="{FF2B5EF4-FFF2-40B4-BE49-F238E27FC236}">
                <a16:creationId xmlns:a16="http://schemas.microsoft.com/office/drawing/2014/main" id="{86A2627F-9700-460F-BF7D-700F0CDEFF54}"/>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7FA2FCDC-BC26-40FB-8889-66F7E00876F0}"/>
              </a:ext>
            </a:extLst>
          </p:cNvPr>
          <p:cNvPicPr>
            <a:picLocks noChangeAspect="1"/>
          </p:cNvPicPr>
          <p:nvPr/>
        </p:nvPicPr>
        <p:blipFill>
          <a:blip r:embed="rId4"/>
          <a:stretch>
            <a:fillRect/>
          </a:stretch>
        </p:blipFill>
        <p:spPr>
          <a:xfrm>
            <a:off x="1943963" y="1690429"/>
            <a:ext cx="8360229" cy="4620875"/>
          </a:xfrm>
          <a:prstGeom prst="rect">
            <a:avLst/>
          </a:prstGeom>
        </p:spPr>
      </p:pic>
      <p:sp>
        <p:nvSpPr>
          <p:cNvPr id="15" name="圆角矩形 10">
            <a:extLst>
              <a:ext uri="{FF2B5EF4-FFF2-40B4-BE49-F238E27FC236}">
                <a16:creationId xmlns:a16="http://schemas.microsoft.com/office/drawing/2014/main" id="{D201FC27-EEDF-47D5-B5BC-FA24A6E745E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6776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B0D9848-219E-4FA7-8134-7F8971B0407E}"/>
              </a:ext>
            </a:extLst>
          </p:cNvPr>
          <p:cNvSpPr>
            <a:spLocks noGrp="1"/>
          </p:cNvSpPr>
          <p:nvPr>
            <p:ph type="dt" sz="half" idx="10"/>
          </p:nvPr>
        </p:nvSpPr>
        <p:spPr/>
        <p:txBody>
          <a:bodyPr/>
          <a:lstStyle/>
          <a:p>
            <a:fld id="{4CD406A1-4818-491E-BEBD-2205689833A3}" type="datetime1">
              <a:rPr lang="zh-CN" altLang="en-US" smtClean="0"/>
              <a:t>2021/3/18</a:t>
            </a:fld>
            <a:endParaRPr lang="zh-CN" altLang="en-US"/>
          </a:p>
        </p:txBody>
      </p:sp>
      <p:sp>
        <p:nvSpPr>
          <p:cNvPr id="5" name="页脚占位符 4">
            <a:extLst>
              <a:ext uri="{FF2B5EF4-FFF2-40B4-BE49-F238E27FC236}">
                <a16:creationId xmlns:a16="http://schemas.microsoft.com/office/drawing/2014/main" id="{0BD9DACC-971E-4534-95C3-3F1F693D0DD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BF4D3437-95BA-4EC5-98E6-AF30905CE250}"/>
              </a:ext>
            </a:extLst>
          </p:cNvPr>
          <p:cNvSpPr>
            <a:spLocks noGrp="1"/>
          </p:cNvSpPr>
          <p:nvPr>
            <p:ph idx="1"/>
          </p:nvPr>
        </p:nvSpPr>
        <p:spPr>
          <a:xfrm>
            <a:off x="677196" y="1564708"/>
            <a:ext cx="8092563" cy="3095782"/>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h = plot(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：返回图形线条的属性</a:t>
            </a:r>
            <a:r>
              <a:rPr lang="en-US" altLang="zh-CN" dirty="0">
                <a:latin typeface="微软雅黑" panose="020B0503020204020204" pitchFamily="34" charset="-122"/>
                <a:ea typeface="微软雅黑" panose="020B0503020204020204" pitchFamily="34" charset="-122"/>
              </a:rPr>
              <a:t>h(handle)</a:t>
            </a: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get(h):</a:t>
            </a:r>
            <a:r>
              <a:rPr lang="zh-CN" altLang="en-US" dirty="0">
                <a:latin typeface="微软雅黑" panose="020B0503020204020204" pitchFamily="34" charset="-122"/>
                <a:ea typeface="微软雅黑" panose="020B0503020204020204" pitchFamily="34" charset="-122"/>
              </a:rPr>
              <a:t>获取所有属性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set(h):</a:t>
            </a:r>
            <a:r>
              <a:rPr lang="zh-CN" altLang="en-US" dirty="0">
                <a:latin typeface="微软雅黑" panose="020B0503020204020204" pitchFamily="34" charset="-122"/>
                <a:ea typeface="微软雅黑" panose="020B0503020204020204" pitchFamily="34" charset="-122"/>
              </a:rPr>
              <a:t>修改属性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gca</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当前坐标区句柄，通过句柄修改坐标属性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gcf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当前图窗句柄，通过句柄修改图窗属性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F509D3F-F63F-4E50-BD15-199713AD4CD1}"/>
              </a:ext>
            </a:extLst>
          </p:cNvPr>
          <p:cNvSpPr txBox="1"/>
          <p:nvPr/>
        </p:nvSpPr>
        <p:spPr>
          <a:xfrm>
            <a:off x="3492591" y="4837802"/>
            <a:ext cx="5212327" cy="1323439"/>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x = 0:pi/10:2*pi; y = sin(x);h = plot(</a:t>
            </a:r>
            <a:r>
              <a:rPr lang="en-US" altLang="zh-CN" sz="2000" dirty="0" err="1">
                <a:latin typeface="等线" panose="02010600030101010101" pitchFamily="2" charset="-122"/>
                <a:ea typeface="等线" panose="02010600030101010101" pitchFamily="2" charset="-122"/>
              </a:rPr>
              <a:t>x,y</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get(h)</a:t>
            </a:r>
          </a:p>
          <a:p>
            <a:r>
              <a:rPr lang="en-US" altLang="zh-CN" sz="2000" dirty="0">
                <a:latin typeface="等线" panose="02010600030101010101" pitchFamily="2" charset="-122"/>
                <a:ea typeface="等线" panose="02010600030101010101" pitchFamily="2" charset="-122"/>
              </a:rPr>
              <a:t>get(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a:p>
            <a:r>
              <a:rPr lang="en-US" altLang="zh-CN" sz="2000" dirty="0">
                <a:latin typeface="等线" panose="02010600030101010101" pitchFamily="2" charset="-122"/>
                <a:ea typeface="等线" panose="02010600030101010101" pitchFamily="2" charset="-122"/>
              </a:rPr>
              <a:t>get(</a:t>
            </a:r>
            <a:r>
              <a:rPr lang="en-US" altLang="zh-CN" sz="2000" dirty="0" err="1">
                <a:latin typeface="等线" panose="02010600030101010101" pitchFamily="2" charset="-122"/>
                <a:ea typeface="等线" panose="02010600030101010101" pitchFamily="2" charset="-122"/>
              </a:rPr>
              <a:t>gcf</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sp>
        <p:nvSpPr>
          <p:cNvPr id="16" name="圆角矩形 10">
            <a:extLst>
              <a:ext uri="{FF2B5EF4-FFF2-40B4-BE49-F238E27FC236}">
                <a16:creationId xmlns:a16="http://schemas.microsoft.com/office/drawing/2014/main" id="{B622F67A-8A8C-4FFE-A7CD-23C096855D36}"/>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46927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B0D9848-219E-4FA7-8134-7F8971B0407E}"/>
              </a:ext>
            </a:extLst>
          </p:cNvPr>
          <p:cNvSpPr>
            <a:spLocks noGrp="1"/>
          </p:cNvSpPr>
          <p:nvPr>
            <p:ph type="dt" sz="half" idx="10"/>
          </p:nvPr>
        </p:nvSpPr>
        <p:spPr/>
        <p:txBody>
          <a:bodyPr/>
          <a:lstStyle/>
          <a:p>
            <a:fld id="{4CD406A1-4818-491E-BEBD-2205689833A3}" type="datetime1">
              <a:rPr lang="zh-CN" altLang="en-US" smtClean="0"/>
              <a:t>2021/3/18</a:t>
            </a:fld>
            <a:endParaRPr lang="zh-CN" altLang="en-US"/>
          </a:p>
        </p:txBody>
      </p:sp>
      <p:sp>
        <p:nvSpPr>
          <p:cNvPr id="5" name="页脚占位符 4">
            <a:extLst>
              <a:ext uri="{FF2B5EF4-FFF2-40B4-BE49-F238E27FC236}">
                <a16:creationId xmlns:a16="http://schemas.microsoft.com/office/drawing/2014/main" id="{0BD9DACC-971E-4534-95C3-3F1F693D0DD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BF4D3437-95BA-4EC5-98E6-AF30905CE250}"/>
              </a:ext>
            </a:extLst>
          </p:cNvPr>
          <p:cNvSpPr>
            <a:spLocks noGrp="1"/>
          </p:cNvSpPr>
          <p:nvPr>
            <p:ph idx="1"/>
          </p:nvPr>
        </p:nvSpPr>
        <p:spPr>
          <a:xfrm>
            <a:off x="677196" y="1564708"/>
            <a:ext cx="8092563" cy="3095782"/>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h = plot(</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：返回图形线条的属性</a:t>
            </a:r>
            <a:r>
              <a:rPr lang="en-US" altLang="zh-CN" dirty="0">
                <a:latin typeface="微软雅黑" panose="020B0503020204020204" pitchFamily="34" charset="-122"/>
                <a:ea typeface="微软雅黑" panose="020B0503020204020204" pitchFamily="34" charset="-122"/>
              </a:rPr>
              <a:t>h(handle)</a:t>
            </a: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get(h):</a:t>
            </a:r>
            <a:r>
              <a:rPr lang="zh-CN" altLang="en-US" dirty="0">
                <a:latin typeface="微软雅黑" panose="020B0503020204020204" pitchFamily="34" charset="-122"/>
                <a:ea typeface="微软雅黑" panose="020B0503020204020204" pitchFamily="34" charset="-122"/>
              </a:rPr>
              <a:t>获取所有属性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set(h):</a:t>
            </a:r>
            <a:r>
              <a:rPr lang="zh-CN" altLang="en-US" dirty="0">
                <a:latin typeface="微软雅黑" panose="020B0503020204020204" pitchFamily="34" charset="-122"/>
                <a:ea typeface="微软雅黑" panose="020B0503020204020204" pitchFamily="34" charset="-122"/>
              </a:rPr>
              <a:t>修改属性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gca</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当前坐标区句柄，通过句柄修改坐标属性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gcf</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当前图窗句柄，通过句柄修改图窗属性</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F509D3F-F63F-4E50-BD15-199713AD4CD1}"/>
              </a:ext>
            </a:extLst>
          </p:cNvPr>
          <p:cNvSpPr txBox="1"/>
          <p:nvPr/>
        </p:nvSpPr>
        <p:spPr>
          <a:xfrm>
            <a:off x="3492591" y="4837802"/>
            <a:ext cx="5212327" cy="1323439"/>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x = 0:pi/10:2*pi; y = sin(x);h = plot(</a:t>
            </a:r>
            <a:r>
              <a:rPr lang="en-US" altLang="zh-CN" sz="2000" dirty="0" err="1">
                <a:latin typeface="等线" panose="02010600030101010101" pitchFamily="2" charset="-122"/>
                <a:ea typeface="等线" panose="02010600030101010101" pitchFamily="2" charset="-122"/>
              </a:rPr>
              <a:t>x,y</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get(h)</a:t>
            </a:r>
          </a:p>
          <a:p>
            <a:r>
              <a:rPr lang="en-US" altLang="zh-CN" sz="2000" dirty="0">
                <a:latin typeface="等线" panose="02010600030101010101" pitchFamily="2" charset="-122"/>
                <a:ea typeface="等线" panose="02010600030101010101" pitchFamily="2" charset="-122"/>
              </a:rPr>
              <a:t>get(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a:p>
            <a:r>
              <a:rPr lang="en-US" altLang="zh-CN" sz="2000" dirty="0">
                <a:latin typeface="等线" panose="02010600030101010101" pitchFamily="2" charset="-122"/>
                <a:ea typeface="等线" panose="02010600030101010101" pitchFamily="2" charset="-122"/>
              </a:rPr>
              <a:t>get(</a:t>
            </a:r>
            <a:r>
              <a:rPr lang="en-US" altLang="zh-CN" sz="2000" dirty="0" err="1">
                <a:latin typeface="等线" panose="02010600030101010101" pitchFamily="2" charset="-122"/>
                <a:ea typeface="等线" panose="02010600030101010101" pitchFamily="2" charset="-122"/>
              </a:rPr>
              <a:t>gcf</a:t>
            </a:r>
            <a:r>
              <a:rPr lang="en-US" altLang="zh-CN" sz="2000" dirty="0">
                <a:latin typeface="等线" panose="02010600030101010101" pitchFamily="2" charset="-122"/>
                <a:ea typeface="等线" panose="02010600030101010101" pitchFamily="2" charset="-122"/>
              </a:rPr>
              <a:t>)</a:t>
            </a:r>
            <a:endParaRPr lang="zh-CN" altLang="en-US" sz="2000" dirty="0">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5FD112E0-C2DA-4856-AF01-8D94D00D3CC1}"/>
              </a:ext>
            </a:extLst>
          </p:cNvPr>
          <p:cNvPicPr>
            <a:picLocks noChangeAspect="1"/>
          </p:cNvPicPr>
          <p:nvPr/>
        </p:nvPicPr>
        <p:blipFill>
          <a:blip r:embed="rId4"/>
          <a:stretch>
            <a:fillRect/>
          </a:stretch>
        </p:blipFill>
        <p:spPr>
          <a:xfrm>
            <a:off x="769346" y="2031177"/>
            <a:ext cx="8041089" cy="4325173"/>
          </a:xfrm>
          <a:prstGeom prst="rect">
            <a:avLst/>
          </a:prstGeom>
        </p:spPr>
      </p:pic>
      <p:pic>
        <p:nvPicPr>
          <p:cNvPr id="17" name="图片 16">
            <a:extLst>
              <a:ext uri="{FF2B5EF4-FFF2-40B4-BE49-F238E27FC236}">
                <a16:creationId xmlns:a16="http://schemas.microsoft.com/office/drawing/2014/main" id="{404BE447-C3BE-4A8E-944B-B78959EB2F7D}"/>
              </a:ext>
            </a:extLst>
          </p:cNvPr>
          <p:cNvPicPr>
            <a:picLocks noChangeAspect="1"/>
          </p:cNvPicPr>
          <p:nvPr/>
        </p:nvPicPr>
        <p:blipFill>
          <a:blip r:embed="rId5"/>
          <a:stretch>
            <a:fillRect/>
          </a:stretch>
        </p:blipFill>
        <p:spPr>
          <a:xfrm>
            <a:off x="5408817" y="2031177"/>
            <a:ext cx="3891286" cy="45982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圆角矩形 10">
            <a:extLst>
              <a:ext uri="{FF2B5EF4-FFF2-40B4-BE49-F238E27FC236}">
                <a16:creationId xmlns:a16="http://schemas.microsoft.com/office/drawing/2014/main" id="{4D906C00-88A2-4DCB-9E51-E5DB30A141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0215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007253E-6D8C-4CBD-B36D-96E1A25539D5}"/>
              </a:ext>
            </a:extLst>
          </p:cNvPr>
          <p:cNvSpPr>
            <a:spLocks noGrp="1"/>
          </p:cNvSpPr>
          <p:nvPr>
            <p:ph type="dt" sz="half" idx="10"/>
          </p:nvPr>
        </p:nvSpPr>
        <p:spPr/>
        <p:txBody>
          <a:bodyPr/>
          <a:lstStyle/>
          <a:p>
            <a:fld id="{ECD113F8-55DA-4370-BFAA-97832C3DF936}" type="datetime1">
              <a:rPr lang="zh-CN" altLang="en-US" smtClean="0"/>
              <a:t>2021/3/18</a:t>
            </a:fld>
            <a:endParaRPr lang="zh-CN" altLang="en-US"/>
          </a:p>
        </p:txBody>
      </p:sp>
      <p:sp>
        <p:nvSpPr>
          <p:cNvPr id="5" name="页脚占位符 4">
            <a:extLst>
              <a:ext uri="{FF2B5EF4-FFF2-40B4-BE49-F238E27FC236}">
                <a16:creationId xmlns:a16="http://schemas.microsoft.com/office/drawing/2014/main" id="{D2C7663B-1460-4B8E-B6D8-1D2C88C8959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6D7ACB56-8931-45C3-8099-ADA130647A30}"/>
              </a:ext>
            </a:extLst>
          </p:cNvPr>
          <p:cNvSpPr>
            <a:spLocks noGrp="1"/>
          </p:cNvSpPr>
          <p:nvPr>
            <p:ph idx="1"/>
          </p:nvPr>
        </p:nvSpPr>
        <p:spPr>
          <a:xfrm>
            <a:off x="677196" y="1564708"/>
            <a:ext cx="8092563" cy="1306311"/>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p>
          <a:p>
            <a:pPr marL="0" indent="0">
              <a:lnSpc>
                <a:spcPct val="100000"/>
              </a:lnSpc>
              <a:spcBef>
                <a:spcPts val="1200"/>
              </a:spcBef>
              <a:buNone/>
              <a:tabLst>
                <a:tab pos="2419350" algn="l"/>
              </a:tabLst>
            </a:pPr>
            <a:r>
              <a:rPr lang="zh-CN" altLang="en-US" sz="2400" dirty="0">
                <a:solidFill>
                  <a:srgbClr val="00B050"/>
                </a:solidFill>
                <a:latin typeface="微软雅黑" panose="020B0503020204020204" pitchFamily="34" charset="-122"/>
                <a:ea typeface="微软雅黑" panose="020B0503020204020204" pitchFamily="34" charset="-122"/>
              </a:rPr>
              <a:t>如何修改坐标轴，使整个线条占满图形框？</a:t>
            </a:r>
            <a:endParaRPr lang="en-US" altLang="zh-CN" sz="2400" dirty="0">
              <a:solidFill>
                <a:srgbClr val="00B05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879EDB66-22CA-497D-A3EA-4DE4B82B74C2}"/>
              </a:ext>
            </a:extLst>
          </p:cNvPr>
          <p:cNvPicPr>
            <a:picLocks noChangeAspect="1"/>
          </p:cNvPicPr>
          <p:nvPr/>
        </p:nvPicPr>
        <p:blipFill>
          <a:blip r:embed="rId4"/>
          <a:stretch>
            <a:fillRect/>
          </a:stretch>
        </p:blipFill>
        <p:spPr>
          <a:xfrm>
            <a:off x="6173847" y="2730134"/>
            <a:ext cx="3994525" cy="3592921"/>
          </a:xfrm>
          <a:prstGeom prst="rect">
            <a:avLst/>
          </a:prstGeom>
        </p:spPr>
      </p:pic>
      <p:sp>
        <p:nvSpPr>
          <p:cNvPr id="16" name="椭圆 15">
            <a:extLst>
              <a:ext uri="{FF2B5EF4-FFF2-40B4-BE49-F238E27FC236}">
                <a16:creationId xmlns:a16="http://schemas.microsoft.com/office/drawing/2014/main" id="{94CDFCDB-B05F-49C8-B8B2-F5D72E5B6687}"/>
              </a:ext>
            </a:extLst>
          </p:cNvPr>
          <p:cNvSpPr/>
          <p:nvPr/>
        </p:nvSpPr>
        <p:spPr>
          <a:xfrm>
            <a:off x="9291459" y="4260228"/>
            <a:ext cx="503287" cy="779106"/>
          </a:xfrm>
          <a:prstGeom prst="ellipse">
            <a:avLst/>
          </a:prstGeom>
          <a:noFill/>
          <a:ln w="28575">
            <a:solidFill>
              <a:srgbClr val="0058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C53169E-071E-4002-B3C4-EADBDEF2F692}"/>
              </a:ext>
            </a:extLst>
          </p:cNvPr>
          <p:cNvSpPr txBox="1"/>
          <p:nvPr/>
        </p:nvSpPr>
        <p:spPr>
          <a:xfrm>
            <a:off x="2034941" y="2993764"/>
            <a:ext cx="3925223" cy="2246769"/>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x = 0:pi/10:2*pi; y = sin(x);</a:t>
            </a:r>
          </a:p>
          <a:p>
            <a:r>
              <a:rPr lang="en-US" altLang="zh-CN" sz="2000" dirty="0">
                <a:latin typeface="等线" panose="02010600030101010101" pitchFamily="2" charset="-122"/>
                <a:ea typeface="等线" panose="02010600030101010101" pitchFamily="2" charset="-122"/>
              </a:rPr>
              <a:t>h = plot(</a:t>
            </a:r>
            <a:r>
              <a:rPr lang="en-US" altLang="zh-CN" sz="2000" dirty="0" err="1">
                <a:latin typeface="等线" panose="02010600030101010101" pitchFamily="2" charset="-122"/>
                <a:ea typeface="等线" panose="02010600030101010101" pitchFamily="2" charset="-122"/>
              </a:rPr>
              <a:t>x,y</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XLim</a:t>
            </a:r>
            <a:r>
              <a:rPr lang="en-US" altLang="zh-CN" sz="2000" dirty="0">
                <a:latin typeface="等线" panose="02010600030101010101" pitchFamily="2" charset="-122"/>
                <a:ea typeface="等线" panose="02010600030101010101" pitchFamily="2" charset="-122"/>
              </a:rPr>
              <a:t>', [0, 2*pi]);</a:t>
            </a:r>
          </a:p>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YLim</a:t>
            </a:r>
            <a:r>
              <a:rPr lang="en-US" altLang="zh-CN" sz="2000" dirty="0">
                <a:latin typeface="等线" panose="02010600030101010101" pitchFamily="2" charset="-122"/>
                <a:ea typeface="等线" panose="02010600030101010101" pitchFamily="2" charset="-122"/>
              </a:rPr>
              <a:t>', [-1.2, 1.2]);</a:t>
            </a:r>
          </a:p>
          <a:p>
            <a:r>
              <a:rPr lang="en-US" altLang="zh-CN" sz="2000" dirty="0">
                <a:latin typeface="等线" panose="02010600030101010101" pitchFamily="2" charset="-122"/>
                <a:ea typeface="等线" panose="02010600030101010101" pitchFamily="2" charset="-122"/>
              </a:rPr>
              <a:t>title('sine function');</a:t>
            </a:r>
          </a:p>
          <a:p>
            <a:r>
              <a:rPr lang="en-US" altLang="zh-CN" sz="2000" dirty="0" err="1">
                <a:latin typeface="等线" panose="02010600030101010101" pitchFamily="2" charset="-122"/>
                <a:ea typeface="等线" panose="02010600030101010101" pitchFamily="2" charset="-122"/>
              </a:rPr>
              <a:t>ylabel</a:t>
            </a:r>
            <a:r>
              <a:rPr lang="en-US" altLang="zh-CN" sz="2000" dirty="0">
                <a:latin typeface="等线" panose="02010600030101010101" pitchFamily="2" charset="-122"/>
                <a:ea typeface="等线" panose="02010600030101010101" pitchFamily="2" charset="-122"/>
              </a:rPr>
              <a:t>('sin value');</a:t>
            </a:r>
          </a:p>
          <a:p>
            <a:r>
              <a:rPr lang="en-US" altLang="zh-CN" sz="2000" dirty="0">
                <a:latin typeface="等线" panose="02010600030101010101" pitchFamily="2" charset="-122"/>
                <a:ea typeface="等线" panose="02010600030101010101" pitchFamily="2" charset="-122"/>
              </a:rPr>
              <a:t>legend('sin(x)');</a:t>
            </a:r>
          </a:p>
        </p:txBody>
      </p:sp>
      <p:pic>
        <p:nvPicPr>
          <p:cNvPr id="18" name="图片 17">
            <a:extLst>
              <a:ext uri="{FF2B5EF4-FFF2-40B4-BE49-F238E27FC236}">
                <a16:creationId xmlns:a16="http://schemas.microsoft.com/office/drawing/2014/main" id="{F7C7ABA4-E3F3-4B60-97D7-644F763D104E}"/>
              </a:ext>
            </a:extLst>
          </p:cNvPr>
          <p:cNvPicPr>
            <a:picLocks noChangeAspect="1"/>
          </p:cNvPicPr>
          <p:nvPr/>
        </p:nvPicPr>
        <p:blipFill>
          <a:blip r:embed="rId5"/>
          <a:stretch>
            <a:fillRect/>
          </a:stretch>
        </p:blipFill>
        <p:spPr>
          <a:xfrm>
            <a:off x="6210495" y="3353847"/>
            <a:ext cx="3730337" cy="2942238"/>
          </a:xfrm>
          <a:prstGeom prst="rect">
            <a:avLst/>
          </a:prstGeom>
        </p:spPr>
      </p:pic>
      <p:grpSp>
        <p:nvGrpSpPr>
          <p:cNvPr id="19" name="组合 18">
            <a:extLst>
              <a:ext uri="{FF2B5EF4-FFF2-40B4-BE49-F238E27FC236}">
                <a16:creationId xmlns:a16="http://schemas.microsoft.com/office/drawing/2014/main" id="{D8F2FAEE-7550-4915-A505-4D3A16886451}"/>
              </a:ext>
            </a:extLst>
          </p:cNvPr>
          <p:cNvGrpSpPr/>
          <p:nvPr/>
        </p:nvGrpSpPr>
        <p:grpSpPr>
          <a:xfrm>
            <a:off x="2164074" y="5461555"/>
            <a:ext cx="3078028" cy="707886"/>
            <a:chOff x="648091" y="5425459"/>
            <a:chExt cx="3078028" cy="707886"/>
          </a:xfrm>
        </p:grpSpPr>
        <p:sp>
          <p:nvSpPr>
            <p:cNvPr id="20" name="文本框 19">
              <a:extLst>
                <a:ext uri="{FF2B5EF4-FFF2-40B4-BE49-F238E27FC236}">
                  <a16:creationId xmlns:a16="http://schemas.microsoft.com/office/drawing/2014/main" id="{91A6A6DD-FAF6-49EB-A7A7-DBFF96150CD3}"/>
                </a:ext>
              </a:extLst>
            </p:cNvPr>
            <p:cNvSpPr txBox="1"/>
            <p:nvPr/>
          </p:nvSpPr>
          <p:spPr>
            <a:xfrm>
              <a:off x="1462854" y="5425459"/>
              <a:ext cx="2263265" cy="707886"/>
            </a:xfrm>
            <a:prstGeom prst="rect">
              <a:avLst/>
            </a:prstGeom>
            <a:noFill/>
            <a:ln w="12700">
              <a:solidFill>
                <a:schemeClr val="tx1"/>
              </a:solidFill>
            </a:ln>
          </p:spPr>
          <p:txBody>
            <a:bodyPr wrap="square" rtlCol="0">
              <a:spAutoFit/>
            </a:bodyPr>
            <a:lstStyle/>
            <a:p>
              <a:r>
                <a:rPr lang="en-US" altLang="zh-CN" sz="2000">
                  <a:latin typeface="等线" panose="02010600030101010101" pitchFamily="2" charset="-122"/>
                  <a:ea typeface="等线" panose="02010600030101010101" pitchFamily="2" charset="-122"/>
                </a:rPr>
                <a:t>xlim([0, 2*pi]);</a:t>
              </a:r>
            </a:p>
            <a:p>
              <a:r>
                <a:rPr lang="en-US" altLang="zh-CN" sz="2000">
                  <a:latin typeface="等线" panose="02010600030101010101" pitchFamily="2" charset="-122"/>
                  <a:ea typeface="等线" panose="02010600030101010101" pitchFamily="2" charset="-122"/>
                </a:rPr>
                <a:t>ylim([-1.2, 1.2]);</a:t>
              </a:r>
              <a:endParaRPr lang="zh-CN" altLang="en-US" sz="2000" dirty="0">
                <a:latin typeface="等线" panose="02010600030101010101" pitchFamily="2" charset="-122"/>
                <a:ea typeface="等线" panose="02010600030101010101" pitchFamily="2" charset="-122"/>
              </a:endParaRPr>
            </a:p>
          </p:txBody>
        </p:sp>
        <p:sp>
          <p:nvSpPr>
            <p:cNvPr id="21" name="文本框 20">
              <a:extLst>
                <a:ext uri="{FF2B5EF4-FFF2-40B4-BE49-F238E27FC236}">
                  <a16:creationId xmlns:a16="http://schemas.microsoft.com/office/drawing/2014/main" id="{7DBE27B3-331D-40D5-8ACD-650CEEDF38CF}"/>
                </a:ext>
              </a:extLst>
            </p:cNvPr>
            <p:cNvSpPr txBox="1"/>
            <p:nvPr/>
          </p:nvSpPr>
          <p:spPr>
            <a:xfrm>
              <a:off x="648091" y="5638568"/>
              <a:ext cx="707922" cy="369332"/>
            </a:xfrm>
            <a:prstGeom prst="rect">
              <a:avLst/>
            </a:prstGeom>
            <a:noFill/>
          </p:spPr>
          <p:txBody>
            <a:bodyPr wrap="square" rtlCol="0">
              <a:spAutoFit/>
            </a:bodyPr>
            <a:lstStyle/>
            <a:p>
              <a:r>
                <a:rPr lang="zh-CN" altLang="en-US" dirty="0"/>
                <a:t>或者</a:t>
              </a:r>
            </a:p>
          </p:txBody>
        </p:sp>
      </p:grpSp>
      <p:sp>
        <p:nvSpPr>
          <p:cNvPr id="22" name="圆角矩形 10">
            <a:extLst>
              <a:ext uri="{FF2B5EF4-FFF2-40B4-BE49-F238E27FC236}">
                <a16:creationId xmlns:a16="http://schemas.microsoft.com/office/drawing/2014/main" id="{86C3825E-3312-451D-902C-3930E844FC1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1289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FB65F3B-C0DC-4159-BA57-7DF42C784291}"/>
              </a:ext>
            </a:extLst>
          </p:cNvPr>
          <p:cNvSpPr>
            <a:spLocks noGrp="1"/>
          </p:cNvSpPr>
          <p:nvPr>
            <p:ph type="dt" sz="half" idx="10"/>
          </p:nvPr>
        </p:nvSpPr>
        <p:spPr/>
        <p:txBody>
          <a:bodyPr/>
          <a:lstStyle/>
          <a:p>
            <a:fld id="{5BFCE708-3AA1-4217-BD09-2505724FE2CE}" type="datetime1">
              <a:rPr lang="zh-CN" altLang="en-US" smtClean="0"/>
              <a:t>2021/3/18</a:t>
            </a:fld>
            <a:endParaRPr lang="zh-CN" altLang="en-US"/>
          </a:p>
        </p:txBody>
      </p:sp>
      <p:sp>
        <p:nvSpPr>
          <p:cNvPr id="5" name="页脚占位符 4">
            <a:extLst>
              <a:ext uri="{FF2B5EF4-FFF2-40B4-BE49-F238E27FC236}">
                <a16:creationId xmlns:a16="http://schemas.microsoft.com/office/drawing/2014/main" id="{4F7107AF-0136-41B4-AB72-04DB658ECF0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D092979F-F8A6-4EB2-A9C0-8CBCE03996FB}"/>
              </a:ext>
            </a:extLst>
          </p:cNvPr>
          <p:cNvSpPr>
            <a:spLocks noGrp="1"/>
          </p:cNvSpPr>
          <p:nvPr>
            <p:ph idx="1"/>
          </p:nvPr>
        </p:nvSpPr>
        <p:spPr>
          <a:xfrm>
            <a:off x="677196" y="1564708"/>
            <a:ext cx="8092563" cy="1306311"/>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p>
          <a:p>
            <a:pPr marL="0" indent="0">
              <a:lnSpc>
                <a:spcPct val="100000"/>
              </a:lnSpc>
              <a:spcBef>
                <a:spcPts val="1200"/>
              </a:spcBef>
              <a:buNone/>
              <a:tabLst>
                <a:tab pos="2419350" algn="l"/>
              </a:tabLst>
            </a:pPr>
            <a:r>
              <a:rPr lang="zh-CN" altLang="en-US" sz="2400" dirty="0">
                <a:solidFill>
                  <a:srgbClr val="00B050"/>
                </a:solidFill>
                <a:latin typeface="微软雅黑" panose="020B0503020204020204" pitchFamily="34" charset="-122"/>
                <a:ea typeface="微软雅黑" panose="020B0503020204020204" pitchFamily="34" charset="-122"/>
              </a:rPr>
              <a:t>如何修改坐标轴上的字体，使字体变大？</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D6F23BF-0F01-4223-AE90-54E3F91A77CE}"/>
              </a:ext>
            </a:extLst>
          </p:cNvPr>
          <p:cNvSpPr txBox="1"/>
          <p:nvPr/>
        </p:nvSpPr>
        <p:spPr>
          <a:xfrm>
            <a:off x="2340904" y="2940411"/>
            <a:ext cx="2843674" cy="400110"/>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FontSize</a:t>
            </a:r>
            <a:r>
              <a:rPr lang="en-US" altLang="zh-CN" sz="2000" dirty="0">
                <a:latin typeface="等线" panose="02010600030101010101" pitchFamily="2" charset="-122"/>
                <a:ea typeface="等线" panose="02010600030101010101" pitchFamily="2" charset="-122"/>
              </a:rPr>
              <a:t>', 16);</a:t>
            </a:r>
          </a:p>
        </p:txBody>
      </p:sp>
      <p:pic>
        <p:nvPicPr>
          <p:cNvPr id="16" name="图片 15">
            <a:extLst>
              <a:ext uri="{FF2B5EF4-FFF2-40B4-BE49-F238E27FC236}">
                <a16:creationId xmlns:a16="http://schemas.microsoft.com/office/drawing/2014/main" id="{F7547D1D-380E-42E8-AF95-DBE4C776C792}"/>
              </a:ext>
            </a:extLst>
          </p:cNvPr>
          <p:cNvPicPr>
            <a:picLocks noChangeAspect="1"/>
          </p:cNvPicPr>
          <p:nvPr/>
        </p:nvPicPr>
        <p:blipFill>
          <a:blip r:embed="rId4"/>
          <a:stretch>
            <a:fillRect/>
          </a:stretch>
        </p:blipFill>
        <p:spPr>
          <a:xfrm>
            <a:off x="6371357" y="3526647"/>
            <a:ext cx="3386762" cy="2730828"/>
          </a:xfrm>
          <a:prstGeom prst="rect">
            <a:avLst/>
          </a:prstGeom>
        </p:spPr>
      </p:pic>
      <p:pic>
        <p:nvPicPr>
          <p:cNvPr id="17" name="图片 16">
            <a:extLst>
              <a:ext uri="{FF2B5EF4-FFF2-40B4-BE49-F238E27FC236}">
                <a16:creationId xmlns:a16="http://schemas.microsoft.com/office/drawing/2014/main" id="{3F32A6D2-0FB4-4DC4-8E22-7D2972F6B6D5}"/>
              </a:ext>
            </a:extLst>
          </p:cNvPr>
          <p:cNvPicPr>
            <a:picLocks noChangeAspect="1"/>
          </p:cNvPicPr>
          <p:nvPr/>
        </p:nvPicPr>
        <p:blipFill>
          <a:blip r:embed="rId5"/>
          <a:stretch>
            <a:fillRect/>
          </a:stretch>
        </p:blipFill>
        <p:spPr>
          <a:xfrm>
            <a:off x="2340905" y="3526647"/>
            <a:ext cx="3460180" cy="2730828"/>
          </a:xfrm>
          <a:prstGeom prst="rect">
            <a:avLst/>
          </a:prstGeom>
        </p:spPr>
      </p:pic>
      <p:sp>
        <p:nvSpPr>
          <p:cNvPr id="18" name="圆角矩形 10">
            <a:extLst>
              <a:ext uri="{FF2B5EF4-FFF2-40B4-BE49-F238E27FC236}">
                <a16:creationId xmlns:a16="http://schemas.microsoft.com/office/drawing/2014/main" id="{04F6A3D9-3204-4B66-9551-F32C436578D1}"/>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2262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39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334DE27E-E52A-4C6E-B55A-F08502DD0E28}"/>
              </a:ext>
            </a:extLst>
          </p:cNvPr>
          <p:cNvSpPr>
            <a:spLocks noGrp="1"/>
          </p:cNvSpPr>
          <p:nvPr>
            <p:ph type="dt" sz="half" idx="10"/>
          </p:nvPr>
        </p:nvSpPr>
        <p:spPr/>
        <p:txBody>
          <a:bodyPr/>
          <a:lstStyle/>
          <a:p>
            <a:fld id="{4519B07F-F593-4F74-A85A-34F56DB93F26}" type="datetime1">
              <a:rPr lang="zh-CN" altLang="en-US" smtClean="0"/>
              <a:t>2021/3/18</a:t>
            </a:fld>
            <a:endParaRPr lang="zh-CN" altLang="en-US"/>
          </a:p>
        </p:txBody>
      </p:sp>
      <p:sp>
        <p:nvSpPr>
          <p:cNvPr id="5" name="页脚占位符 4">
            <a:extLst>
              <a:ext uri="{FF2B5EF4-FFF2-40B4-BE49-F238E27FC236}">
                <a16:creationId xmlns:a16="http://schemas.microsoft.com/office/drawing/2014/main" id="{D009CE8F-1A3F-4214-817D-3CED374EE7A9}"/>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905FE1A6-E378-4A0C-AAC2-9B5B94ADCDA0}"/>
              </a:ext>
            </a:extLst>
          </p:cNvPr>
          <p:cNvSpPr>
            <a:spLocks noGrp="1"/>
          </p:cNvSpPr>
          <p:nvPr>
            <p:ph idx="1"/>
          </p:nvPr>
        </p:nvSpPr>
        <p:spPr>
          <a:xfrm>
            <a:off x="677196" y="1564708"/>
            <a:ext cx="8092563" cy="1306311"/>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p>
          <a:p>
            <a:pPr marL="0" indent="0">
              <a:lnSpc>
                <a:spcPct val="100000"/>
              </a:lnSpc>
              <a:spcBef>
                <a:spcPts val="1200"/>
              </a:spcBef>
              <a:buNone/>
              <a:tabLst>
                <a:tab pos="2419350" algn="l"/>
              </a:tabLst>
            </a:pPr>
            <a:r>
              <a:rPr lang="zh-CN" altLang="en-US" sz="2400" dirty="0">
                <a:solidFill>
                  <a:srgbClr val="00B050"/>
                </a:solidFill>
                <a:latin typeface="微软雅黑" panose="020B0503020204020204" pitchFamily="34" charset="-122"/>
                <a:ea typeface="微软雅黑" panose="020B0503020204020204" pitchFamily="34" charset="-122"/>
              </a:rPr>
              <a:t>如何修改坐标轴上的标度？</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195AED7-82C3-4FDE-AAD6-B88C3EA5F7C7}"/>
              </a:ext>
            </a:extLst>
          </p:cNvPr>
          <p:cNvSpPr txBox="1"/>
          <p:nvPr/>
        </p:nvSpPr>
        <p:spPr>
          <a:xfrm>
            <a:off x="2256680" y="2644831"/>
            <a:ext cx="3616427" cy="707886"/>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'XTick', 0:pi/2:2*pi);</a:t>
            </a:r>
          </a:p>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XTickLabel</a:t>
            </a:r>
            <a:r>
              <a:rPr lang="en-US" altLang="zh-CN" sz="2000" dirty="0">
                <a:latin typeface="等线" panose="02010600030101010101" pitchFamily="2" charset="-122"/>
                <a:ea typeface="等线" panose="02010600030101010101" pitchFamily="2" charset="-122"/>
              </a:rPr>
              <a:t>', 0:90:360);</a:t>
            </a:r>
          </a:p>
        </p:txBody>
      </p:sp>
      <p:sp>
        <p:nvSpPr>
          <p:cNvPr id="16" name="文本框 15">
            <a:extLst>
              <a:ext uri="{FF2B5EF4-FFF2-40B4-BE49-F238E27FC236}">
                <a16:creationId xmlns:a16="http://schemas.microsoft.com/office/drawing/2014/main" id="{D54723E0-4B0E-4988-9BED-082E481835A3}"/>
              </a:ext>
            </a:extLst>
          </p:cNvPr>
          <p:cNvSpPr txBox="1"/>
          <p:nvPr/>
        </p:nvSpPr>
        <p:spPr>
          <a:xfrm>
            <a:off x="6063915" y="2651148"/>
            <a:ext cx="4285328" cy="1015663"/>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FontName</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Tex</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set(</a:t>
            </a:r>
            <a:r>
              <a:rPr lang="en-US" altLang="zh-CN" sz="2000" dirty="0" err="1">
                <a:latin typeface="等线" panose="02010600030101010101" pitchFamily="2" charset="-122"/>
                <a:ea typeface="等线" panose="02010600030101010101" pitchFamily="2" charset="-122"/>
              </a:rPr>
              <a:t>gca</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XTickLabel</a:t>
            </a:r>
            <a:r>
              <a:rPr lang="en-US" altLang="zh-CN" sz="2000" dirty="0">
                <a:latin typeface="等线" panose="02010600030101010101" pitchFamily="2" charset="-122"/>
                <a:ea typeface="等线" panose="02010600030101010101" pitchFamily="2" charset="-122"/>
              </a:rPr>
              <a:t>', {'0', '\pi/2', '\pi', '3\pi/2', '2\pi'});</a:t>
            </a:r>
          </a:p>
        </p:txBody>
      </p:sp>
      <p:pic>
        <p:nvPicPr>
          <p:cNvPr id="17" name="图片 16">
            <a:extLst>
              <a:ext uri="{FF2B5EF4-FFF2-40B4-BE49-F238E27FC236}">
                <a16:creationId xmlns:a16="http://schemas.microsoft.com/office/drawing/2014/main" id="{48DDC454-0DF9-404D-8D1E-16D375826FFA}"/>
              </a:ext>
            </a:extLst>
          </p:cNvPr>
          <p:cNvPicPr>
            <a:picLocks noChangeAspect="1"/>
          </p:cNvPicPr>
          <p:nvPr/>
        </p:nvPicPr>
        <p:blipFill>
          <a:blip r:embed="rId4"/>
          <a:stretch>
            <a:fillRect/>
          </a:stretch>
        </p:blipFill>
        <p:spPr>
          <a:xfrm>
            <a:off x="2406315" y="3697531"/>
            <a:ext cx="3466792" cy="2694915"/>
          </a:xfrm>
          <a:prstGeom prst="rect">
            <a:avLst/>
          </a:prstGeom>
        </p:spPr>
      </p:pic>
      <p:pic>
        <p:nvPicPr>
          <p:cNvPr id="18" name="图片 17">
            <a:extLst>
              <a:ext uri="{FF2B5EF4-FFF2-40B4-BE49-F238E27FC236}">
                <a16:creationId xmlns:a16="http://schemas.microsoft.com/office/drawing/2014/main" id="{0EC564AE-768F-4BAC-B2C0-35818AC7E0F8}"/>
              </a:ext>
            </a:extLst>
          </p:cNvPr>
          <p:cNvPicPr>
            <a:picLocks noChangeAspect="1"/>
          </p:cNvPicPr>
          <p:nvPr/>
        </p:nvPicPr>
        <p:blipFill>
          <a:blip r:embed="rId5"/>
          <a:stretch>
            <a:fillRect/>
          </a:stretch>
        </p:blipFill>
        <p:spPr>
          <a:xfrm>
            <a:off x="6345055" y="3697530"/>
            <a:ext cx="3421486" cy="2683131"/>
          </a:xfrm>
          <a:prstGeom prst="rect">
            <a:avLst/>
          </a:prstGeom>
        </p:spPr>
      </p:pic>
      <p:sp>
        <p:nvSpPr>
          <p:cNvPr id="19" name="圆角矩形 10">
            <a:extLst>
              <a:ext uri="{FF2B5EF4-FFF2-40B4-BE49-F238E27FC236}">
                <a16:creationId xmlns:a16="http://schemas.microsoft.com/office/drawing/2014/main" id="{04AEF777-9DCF-47F4-B28D-A6B3EED18A4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214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本次课程内容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内容占位符 2">
            <a:extLst>
              <a:ext uri="{FF2B5EF4-FFF2-40B4-BE49-F238E27FC236}">
                <a16:creationId xmlns:a16="http://schemas.microsoft.com/office/drawing/2014/main" id="{A5962903-9D42-4A7D-80A0-19723F80B78F}"/>
              </a:ext>
            </a:extLst>
          </p:cNvPr>
          <p:cNvSpPr>
            <a:spLocks noGrp="1"/>
          </p:cNvSpPr>
          <p:nvPr>
            <p:ph idx="1"/>
          </p:nvPr>
        </p:nvSpPr>
        <p:spPr>
          <a:xfrm>
            <a:off x="628650" y="1623701"/>
            <a:ext cx="7886700" cy="4285486"/>
          </a:xfrm>
        </p:spPr>
        <p:txBody>
          <a:bodyPr>
            <a:normAutofit/>
          </a:bodyPr>
          <a:lstStyle/>
          <a:p>
            <a:pPr>
              <a:spcBef>
                <a:spcPts val="1800"/>
              </a:spcBef>
            </a:pPr>
            <a:r>
              <a:rPr lang="zh-CN" altLang="en-US" dirty="0">
                <a:solidFill>
                  <a:srgbClr val="FF0000"/>
                </a:solidFill>
                <a:latin typeface="微软雅黑" panose="020B0503020204020204" pitchFamily="34" charset="-122"/>
                <a:ea typeface="微软雅黑" panose="020B0503020204020204" pitchFamily="34" charset="-122"/>
              </a:rPr>
              <a:t>复习上周课程内容</a:t>
            </a:r>
            <a:endParaRPr lang="en-US" altLang="zh-CN" dirty="0">
              <a:solidFill>
                <a:srgbClr val="FF0000"/>
              </a:solidFill>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基础绘图</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进阶绘图</a:t>
            </a:r>
          </a:p>
        </p:txBody>
      </p:sp>
      <p:sp>
        <p:nvSpPr>
          <p:cNvPr id="4" name="日期占位符 3">
            <a:extLst>
              <a:ext uri="{FF2B5EF4-FFF2-40B4-BE49-F238E27FC236}">
                <a16:creationId xmlns:a16="http://schemas.microsoft.com/office/drawing/2014/main" id="{745B4B16-C115-4A00-93BA-C312977B71B8}"/>
              </a:ext>
            </a:extLst>
          </p:cNvPr>
          <p:cNvSpPr>
            <a:spLocks noGrp="1"/>
          </p:cNvSpPr>
          <p:nvPr>
            <p:ph type="dt" sz="half" idx="10"/>
          </p:nvPr>
        </p:nvSpPr>
        <p:spPr/>
        <p:txBody>
          <a:bodyPr/>
          <a:lstStyle/>
          <a:p>
            <a:fld id="{827FB92B-E357-4F2D-994B-8B19FA27BD9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6D63B65-CD0F-4315-A55A-72DD5D699C51}"/>
              </a:ext>
            </a:extLst>
          </p:cNvPr>
          <p:cNvSpPr>
            <a:spLocks noGrp="1"/>
          </p:cNvSpPr>
          <p:nvPr>
            <p:ph type="ftr" sz="quarter" idx="11"/>
          </p:nvPr>
        </p:nvSpPr>
        <p:spPr/>
        <p:txBody>
          <a:bodyPr/>
          <a:lstStyle/>
          <a:p>
            <a:r>
              <a:rPr lang="zh-CN" altLang="en-US"/>
              <a:t>人工智能编程语言</a:t>
            </a:r>
          </a:p>
        </p:txBody>
      </p:sp>
      <p:sp>
        <p:nvSpPr>
          <p:cNvPr id="15" name="圆角矩形 10">
            <a:extLst>
              <a:ext uri="{FF2B5EF4-FFF2-40B4-BE49-F238E27FC236}">
                <a16:creationId xmlns:a16="http://schemas.microsoft.com/office/drawing/2014/main" id="{ECD399E2-A2F9-42A1-8189-6A19FA91A30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57218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7D9A137-D947-48A8-9A6C-B903303694AA}"/>
              </a:ext>
            </a:extLst>
          </p:cNvPr>
          <p:cNvSpPr>
            <a:spLocks noGrp="1"/>
          </p:cNvSpPr>
          <p:nvPr>
            <p:ph type="dt" sz="half" idx="10"/>
          </p:nvPr>
        </p:nvSpPr>
        <p:spPr/>
        <p:txBody>
          <a:bodyPr/>
          <a:lstStyle/>
          <a:p>
            <a:fld id="{47558F60-193D-4BEB-87F1-A202031502D9}"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CC14852-724A-4ABE-B41E-EBF117458FC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4EC1141D-D7D9-40C6-B0D9-A01579C45FB7}"/>
              </a:ext>
            </a:extLst>
          </p:cNvPr>
          <p:cNvSpPr>
            <a:spLocks noGrp="1"/>
          </p:cNvSpPr>
          <p:nvPr>
            <p:ph idx="1"/>
          </p:nvPr>
        </p:nvSpPr>
        <p:spPr>
          <a:xfrm>
            <a:off x="677196" y="1564708"/>
            <a:ext cx="8092563" cy="1306311"/>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p>
          <a:p>
            <a:pPr marL="0" indent="0">
              <a:lnSpc>
                <a:spcPct val="100000"/>
              </a:lnSpc>
              <a:spcBef>
                <a:spcPts val="1200"/>
              </a:spcBef>
              <a:buNone/>
              <a:tabLst>
                <a:tab pos="2419350" algn="l"/>
              </a:tabLst>
            </a:pPr>
            <a:r>
              <a:rPr lang="zh-CN" altLang="en-US" sz="2400" dirty="0">
                <a:solidFill>
                  <a:srgbClr val="00B050"/>
                </a:solidFill>
                <a:latin typeface="微软雅黑" panose="020B0503020204020204" pitchFamily="34" charset="-122"/>
                <a:ea typeface="微软雅黑" panose="020B0503020204020204" pitchFamily="34" charset="-122"/>
              </a:rPr>
              <a:t>如何修改线条的颜色和宽度？</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890CB14-FA33-482A-BFA1-B3367416B73F}"/>
              </a:ext>
            </a:extLst>
          </p:cNvPr>
          <p:cNvSpPr txBox="1"/>
          <p:nvPr/>
        </p:nvSpPr>
        <p:spPr>
          <a:xfrm>
            <a:off x="2184489" y="2654242"/>
            <a:ext cx="5380396" cy="400110"/>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set(h, '</a:t>
            </a:r>
            <a:r>
              <a:rPr lang="en-US" altLang="zh-CN" sz="2000" dirty="0" err="1">
                <a:latin typeface="等线" panose="02010600030101010101" pitchFamily="2" charset="-122"/>
                <a:ea typeface="等线" panose="02010600030101010101" pitchFamily="2" charset="-122"/>
              </a:rPr>
              <a:t>LineStyle</a:t>
            </a:r>
            <a:r>
              <a:rPr lang="en-US" altLang="zh-CN" sz="2000" dirty="0">
                <a:latin typeface="等线" panose="02010600030101010101" pitchFamily="2" charset="-122"/>
                <a:ea typeface="等线" panose="02010600030101010101" pitchFamily="2" charset="-122"/>
              </a:rPr>
              <a:t>', '-.','</a:t>
            </a:r>
            <a:r>
              <a:rPr lang="en-US" altLang="zh-CN" sz="2000" dirty="0" err="1">
                <a:latin typeface="等线" panose="02010600030101010101" pitchFamily="2" charset="-122"/>
                <a:ea typeface="等线" panose="02010600030101010101" pitchFamily="2" charset="-122"/>
              </a:rPr>
              <a:t>LineWidth</a:t>
            </a:r>
            <a:r>
              <a:rPr lang="en-US" altLang="zh-CN" sz="2000" dirty="0">
                <a:latin typeface="等线" panose="02010600030101010101" pitchFamily="2" charset="-122"/>
                <a:ea typeface="等线" panose="02010600030101010101" pitchFamily="2" charset="-122"/>
              </a:rPr>
              <a:t>', 2, 'Color', 'g');</a:t>
            </a:r>
          </a:p>
        </p:txBody>
      </p:sp>
      <p:pic>
        <p:nvPicPr>
          <p:cNvPr id="16" name="图片 15">
            <a:extLst>
              <a:ext uri="{FF2B5EF4-FFF2-40B4-BE49-F238E27FC236}">
                <a16:creationId xmlns:a16="http://schemas.microsoft.com/office/drawing/2014/main" id="{8321F3F9-E84A-4973-8B2D-44A4B0990DA5}"/>
              </a:ext>
            </a:extLst>
          </p:cNvPr>
          <p:cNvPicPr>
            <a:picLocks noChangeAspect="1"/>
          </p:cNvPicPr>
          <p:nvPr/>
        </p:nvPicPr>
        <p:blipFill>
          <a:blip r:embed="rId4"/>
          <a:stretch>
            <a:fillRect/>
          </a:stretch>
        </p:blipFill>
        <p:spPr>
          <a:xfrm>
            <a:off x="6124765" y="3174594"/>
            <a:ext cx="4117304" cy="3229885"/>
          </a:xfrm>
          <a:prstGeom prst="rect">
            <a:avLst/>
          </a:prstGeom>
        </p:spPr>
      </p:pic>
      <p:grpSp>
        <p:nvGrpSpPr>
          <p:cNvPr id="17" name="组合 16">
            <a:extLst>
              <a:ext uri="{FF2B5EF4-FFF2-40B4-BE49-F238E27FC236}">
                <a16:creationId xmlns:a16="http://schemas.microsoft.com/office/drawing/2014/main" id="{34138BDF-CF7B-46ED-A664-0152E0E7B5F0}"/>
              </a:ext>
            </a:extLst>
          </p:cNvPr>
          <p:cNvGrpSpPr/>
          <p:nvPr/>
        </p:nvGrpSpPr>
        <p:grpSpPr>
          <a:xfrm>
            <a:off x="2096920" y="3447047"/>
            <a:ext cx="3716287" cy="934143"/>
            <a:chOff x="677196" y="3398919"/>
            <a:chExt cx="3716287" cy="934143"/>
          </a:xfrm>
        </p:grpSpPr>
        <p:sp>
          <p:nvSpPr>
            <p:cNvPr id="18" name="文本框 17">
              <a:extLst>
                <a:ext uri="{FF2B5EF4-FFF2-40B4-BE49-F238E27FC236}">
                  <a16:creationId xmlns:a16="http://schemas.microsoft.com/office/drawing/2014/main" id="{A8325272-02B1-4A2C-A062-4BDE6587FBC8}"/>
                </a:ext>
              </a:extLst>
            </p:cNvPr>
            <p:cNvSpPr txBox="1"/>
            <p:nvPr/>
          </p:nvSpPr>
          <p:spPr>
            <a:xfrm>
              <a:off x="764765" y="3932952"/>
              <a:ext cx="3628718" cy="400110"/>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plot(</a:t>
              </a:r>
              <a:r>
                <a:rPr lang="en-US" altLang="zh-CN" sz="2000" dirty="0" err="1">
                  <a:latin typeface="等线" panose="02010600030101010101" pitchFamily="2" charset="-122"/>
                  <a:ea typeface="等线" panose="02010600030101010101" pitchFamily="2" charset="-122"/>
                </a:rPr>
                <a:t>x,y</a:t>
              </a:r>
              <a:r>
                <a:rPr lang="en-US" altLang="zh-CN" sz="2000" dirty="0">
                  <a:latin typeface="等线" panose="02010600030101010101" pitchFamily="2" charset="-122"/>
                  <a:ea typeface="等线" panose="02010600030101010101" pitchFamily="2" charset="-122"/>
                </a:rPr>
                <a:t>, '-.g','</a:t>
              </a:r>
              <a:r>
                <a:rPr lang="en-US" altLang="zh-CN" sz="2000" dirty="0" err="1">
                  <a:latin typeface="等线" panose="02010600030101010101" pitchFamily="2" charset="-122"/>
                  <a:ea typeface="等线" panose="02010600030101010101" pitchFamily="2" charset="-122"/>
                </a:rPr>
                <a:t>LineWidth</a:t>
              </a:r>
              <a:r>
                <a:rPr lang="en-US" altLang="zh-CN" sz="2000" dirty="0">
                  <a:latin typeface="等线" panose="02010600030101010101" pitchFamily="2" charset="-122"/>
                  <a:ea typeface="等线" panose="02010600030101010101" pitchFamily="2" charset="-122"/>
                </a:rPr>
                <a:t>', 2);</a:t>
              </a:r>
            </a:p>
          </p:txBody>
        </p:sp>
        <p:sp>
          <p:nvSpPr>
            <p:cNvPr id="19" name="文本框 18">
              <a:extLst>
                <a:ext uri="{FF2B5EF4-FFF2-40B4-BE49-F238E27FC236}">
                  <a16:creationId xmlns:a16="http://schemas.microsoft.com/office/drawing/2014/main" id="{A007DB01-938B-4DEC-B84F-2A163FE78650}"/>
                </a:ext>
              </a:extLst>
            </p:cNvPr>
            <p:cNvSpPr txBox="1"/>
            <p:nvPr/>
          </p:nvSpPr>
          <p:spPr>
            <a:xfrm>
              <a:off x="677196" y="3398919"/>
              <a:ext cx="707922" cy="369332"/>
            </a:xfrm>
            <a:prstGeom prst="rect">
              <a:avLst/>
            </a:prstGeom>
            <a:noFill/>
          </p:spPr>
          <p:txBody>
            <a:bodyPr wrap="square" rtlCol="0">
              <a:spAutoFit/>
            </a:bodyPr>
            <a:lstStyle/>
            <a:p>
              <a:r>
                <a:rPr lang="zh-CN" altLang="en-US" dirty="0"/>
                <a:t>或者</a:t>
              </a:r>
            </a:p>
          </p:txBody>
        </p:sp>
      </p:grpSp>
      <p:sp>
        <p:nvSpPr>
          <p:cNvPr id="20" name="圆角矩形 10">
            <a:extLst>
              <a:ext uri="{FF2B5EF4-FFF2-40B4-BE49-F238E27FC236}">
                <a16:creationId xmlns:a16="http://schemas.microsoft.com/office/drawing/2014/main" id="{94629CE8-17A4-48A8-9117-A0EA9BD53D7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20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利用图形对象进行图片编辑</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3AC911F4-80FD-4D05-A9B1-E92DD4E420DA}"/>
              </a:ext>
            </a:extLst>
          </p:cNvPr>
          <p:cNvSpPr>
            <a:spLocks noGrp="1"/>
          </p:cNvSpPr>
          <p:nvPr>
            <p:ph type="dt" sz="half" idx="10"/>
          </p:nvPr>
        </p:nvSpPr>
        <p:spPr/>
        <p:txBody>
          <a:bodyPr/>
          <a:lstStyle/>
          <a:p>
            <a:fld id="{C2D36742-12B2-4942-BDA5-217ACACF99E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E3DA322-34BC-44F4-8248-DBC6EDAB2E4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21460245-9E28-4A42-B208-BE4747D5ACBB}"/>
              </a:ext>
            </a:extLst>
          </p:cNvPr>
          <p:cNvSpPr>
            <a:spLocks noGrp="1"/>
          </p:cNvSpPr>
          <p:nvPr>
            <p:ph idx="1"/>
          </p:nvPr>
        </p:nvSpPr>
        <p:spPr>
          <a:xfrm>
            <a:off x="677196" y="1564708"/>
            <a:ext cx="8092563" cy="1306311"/>
          </a:xfrm>
        </p:spPr>
        <p:txBody>
          <a:bodyPr>
            <a:normAutofit/>
          </a:bodyPr>
          <a:lstStyle/>
          <a:p>
            <a:pPr>
              <a:lnSpc>
                <a:spcPct val="100000"/>
              </a:lnSpc>
              <a:spcBef>
                <a:spcPts val="1200"/>
              </a:spcBef>
              <a:tabLst>
                <a:tab pos="2419350" algn="l"/>
              </a:tabLst>
            </a:pPr>
            <a:r>
              <a:rPr lang="en-US" altLang="zh-CN" dirty="0">
                <a:solidFill>
                  <a:srgbClr val="00B050"/>
                </a:solidFill>
                <a:latin typeface="微软雅黑" panose="020B0503020204020204" pitchFamily="34" charset="-122"/>
                <a:ea typeface="微软雅黑" panose="020B0503020204020204" pitchFamily="34" charset="-122"/>
              </a:rPr>
              <a:t>Questions? </a:t>
            </a:r>
          </a:p>
          <a:p>
            <a:pPr marL="0" indent="0">
              <a:lnSpc>
                <a:spcPct val="100000"/>
              </a:lnSpc>
              <a:spcBef>
                <a:spcPts val="1200"/>
              </a:spcBef>
              <a:buNone/>
              <a:tabLst>
                <a:tab pos="2419350" algn="l"/>
              </a:tabLst>
            </a:pPr>
            <a:r>
              <a:rPr lang="zh-CN" altLang="en-US" sz="2400" dirty="0">
                <a:solidFill>
                  <a:srgbClr val="00B050"/>
                </a:solidFill>
                <a:latin typeface="微软雅黑" panose="020B0503020204020204" pitchFamily="34" charset="-122"/>
                <a:ea typeface="微软雅黑" panose="020B0503020204020204" pitchFamily="34" charset="-122"/>
              </a:rPr>
              <a:t>如何修改线条上标记的颜色和造型等属性？</a:t>
            </a:r>
            <a:endParaRPr lang="en-US" altLang="zh-CN" sz="2400" dirty="0">
              <a:solidFill>
                <a:srgbClr val="00B05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C82737C-AE15-44B5-A9D2-0816CE39C421}"/>
              </a:ext>
            </a:extLst>
          </p:cNvPr>
          <p:cNvSpPr txBox="1"/>
          <p:nvPr/>
        </p:nvSpPr>
        <p:spPr>
          <a:xfrm>
            <a:off x="2437157" y="2636036"/>
            <a:ext cx="6688087" cy="400110"/>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set(</a:t>
            </a:r>
            <a:r>
              <a:rPr lang="en-US" altLang="zh-CN" sz="2000" dirty="0">
                <a:solidFill>
                  <a:srgbClr val="FF0000"/>
                </a:solidFill>
                <a:latin typeface="等线" panose="02010600030101010101" pitchFamily="2" charset="-122"/>
                <a:ea typeface="等线" panose="02010600030101010101" pitchFamily="2" charset="-122"/>
              </a:rPr>
              <a:t>h</a:t>
            </a:r>
            <a:r>
              <a:rPr lang="en-US" altLang="zh-CN" sz="2000" dirty="0">
                <a:latin typeface="等线" panose="02010600030101010101" pitchFamily="2" charset="-122"/>
                <a:ea typeface="等线" panose="02010600030101010101" pitchFamily="2" charset="-122"/>
              </a:rPr>
              <a:t>, 'Marker', 'd', '</a:t>
            </a:r>
            <a:r>
              <a:rPr lang="en-US" altLang="zh-CN" sz="2000" dirty="0" err="1">
                <a:latin typeface="等线" panose="02010600030101010101" pitchFamily="2" charset="-122"/>
                <a:ea typeface="等线" panose="02010600030101010101" pitchFamily="2" charset="-122"/>
              </a:rPr>
              <a:t>MarkerSize</a:t>
            </a:r>
            <a:r>
              <a:rPr lang="en-US" altLang="zh-CN" sz="2000" dirty="0">
                <a:latin typeface="等线" panose="02010600030101010101" pitchFamily="2" charset="-122"/>
                <a:ea typeface="等线" panose="02010600030101010101" pitchFamily="2" charset="-122"/>
              </a:rPr>
              <a:t>', 10, '</a:t>
            </a:r>
            <a:r>
              <a:rPr lang="en-US" altLang="zh-CN" sz="2000" dirty="0" err="1">
                <a:latin typeface="等线" panose="02010600030101010101" pitchFamily="2" charset="-122"/>
                <a:ea typeface="等线" panose="02010600030101010101" pitchFamily="2" charset="-122"/>
              </a:rPr>
              <a:t>MarkerFaceColor</a:t>
            </a:r>
            <a:r>
              <a:rPr lang="en-US" altLang="zh-CN" sz="2000" dirty="0">
                <a:latin typeface="等线" panose="02010600030101010101" pitchFamily="2" charset="-122"/>
                <a:ea typeface="等线" panose="02010600030101010101" pitchFamily="2" charset="-122"/>
              </a:rPr>
              <a:t>', 'b');</a:t>
            </a:r>
          </a:p>
        </p:txBody>
      </p:sp>
      <p:pic>
        <p:nvPicPr>
          <p:cNvPr id="16" name="图片 15">
            <a:extLst>
              <a:ext uri="{FF2B5EF4-FFF2-40B4-BE49-F238E27FC236}">
                <a16:creationId xmlns:a16="http://schemas.microsoft.com/office/drawing/2014/main" id="{3C27B153-9624-42B0-9E17-F90EF44652B3}"/>
              </a:ext>
            </a:extLst>
          </p:cNvPr>
          <p:cNvPicPr>
            <a:picLocks noChangeAspect="1"/>
          </p:cNvPicPr>
          <p:nvPr/>
        </p:nvPicPr>
        <p:blipFill>
          <a:blip r:embed="rId4"/>
          <a:stretch>
            <a:fillRect/>
          </a:stretch>
        </p:blipFill>
        <p:spPr>
          <a:xfrm>
            <a:off x="4053405" y="3150530"/>
            <a:ext cx="4076938" cy="3229885"/>
          </a:xfrm>
          <a:prstGeom prst="rect">
            <a:avLst/>
          </a:prstGeom>
        </p:spPr>
      </p:pic>
      <p:sp>
        <p:nvSpPr>
          <p:cNvPr id="17" name="圆角矩形 10">
            <a:extLst>
              <a:ext uri="{FF2B5EF4-FFF2-40B4-BE49-F238E27FC236}">
                <a16:creationId xmlns:a16="http://schemas.microsoft.com/office/drawing/2014/main" id="{5DF0AC0E-9CBD-4AFE-8D1E-67110EC4FA9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159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图形保存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514FDCE-D739-4D85-ADC1-3DBAB4E2511D}"/>
              </a:ext>
            </a:extLst>
          </p:cNvPr>
          <p:cNvSpPr>
            <a:spLocks noGrp="1"/>
          </p:cNvSpPr>
          <p:nvPr>
            <p:ph type="dt" sz="half" idx="10"/>
          </p:nvPr>
        </p:nvSpPr>
        <p:spPr/>
        <p:txBody>
          <a:bodyPr/>
          <a:lstStyle/>
          <a:p>
            <a:fld id="{7D17FC4B-C7F5-4F7F-82B0-7E9D54060094}" type="datetime1">
              <a:rPr lang="zh-CN" altLang="en-US" smtClean="0"/>
              <a:t>2021/3/18</a:t>
            </a:fld>
            <a:endParaRPr lang="zh-CN" altLang="en-US"/>
          </a:p>
        </p:txBody>
      </p:sp>
      <p:sp>
        <p:nvSpPr>
          <p:cNvPr id="5" name="页脚占位符 4">
            <a:extLst>
              <a:ext uri="{FF2B5EF4-FFF2-40B4-BE49-F238E27FC236}">
                <a16:creationId xmlns:a16="http://schemas.microsoft.com/office/drawing/2014/main" id="{F6F474C1-FE58-4164-9022-42700E145D1D}"/>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A8468F3F-EC27-442B-8DDD-ADF40C13A561}"/>
              </a:ext>
            </a:extLst>
          </p:cNvPr>
          <p:cNvSpPr>
            <a:spLocks noGrp="1"/>
          </p:cNvSpPr>
          <p:nvPr>
            <p:ph idx="1"/>
          </p:nvPr>
        </p:nvSpPr>
        <p:spPr>
          <a:xfrm>
            <a:off x="677196" y="1564708"/>
            <a:ext cx="8092563" cy="765537"/>
          </a:xfrm>
        </p:spPr>
        <p:txBody>
          <a:bodyPr>
            <a:normAutofit/>
          </a:bodyPr>
          <a:lstStyle/>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saveas</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gcf</a:t>
            </a:r>
            <a:r>
              <a:rPr lang="en-US" altLang="zh-CN" dirty="0">
                <a:latin typeface="微软雅黑" panose="020B0503020204020204" pitchFamily="34" charset="-122"/>
                <a:ea typeface="微软雅黑" panose="020B0503020204020204" pitchFamily="34" charset="-122"/>
              </a:rPr>
              <a:t>,'&lt;filename&gt;','&lt;</a:t>
            </a:r>
            <a:r>
              <a:rPr lang="en-US" altLang="zh-CN" dirty="0" err="1">
                <a:latin typeface="微软雅黑" panose="020B0503020204020204" pitchFamily="34" charset="-122"/>
                <a:ea typeface="微软雅黑" panose="020B0503020204020204" pitchFamily="34" charset="-122"/>
              </a:rPr>
              <a:t>formattype</a:t>
            </a:r>
            <a:r>
              <a:rPr lang="en-US" altLang="zh-CN" dirty="0">
                <a:latin typeface="微软雅黑" panose="020B0503020204020204" pitchFamily="34" charset="-122"/>
                <a:ea typeface="微软雅黑" panose="020B0503020204020204" pitchFamily="34" charset="-122"/>
              </a:rPr>
              <a:t>&gt;');</a:t>
            </a:r>
          </a:p>
        </p:txBody>
      </p:sp>
      <p:pic>
        <p:nvPicPr>
          <p:cNvPr id="15" name="图片 14">
            <a:extLst>
              <a:ext uri="{FF2B5EF4-FFF2-40B4-BE49-F238E27FC236}">
                <a16:creationId xmlns:a16="http://schemas.microsoft.com/office/drawing/2014/main" id="{5D4761B0-FB31-4D76-BF48-0102CDBCEB48}"/>
              </a:ext>
            </a:extLst>
          </p:cNvPr>
          <p:cNvPicPr>
            <a:picLocks noChangeAspect="1"/>
          </p:cNvPicPr>
          <p:nvPr/>
        </p:nvPicPr>
        <p:blipFill>
          <a:blip r:embed="rId4"/>
          <a:stretch>
            <a:fillRect/>
          </a:stretch>
        </p:blipFill>
        <p:spPr>
          <a:xfrm>
            <a:off x="2658442" y="2123064"/>
            <a:ext cx="6860456" cy="4269383"/>
          </a:xfrm>
          <a:prstGeom prst="rect">
            <a:avLst/>
          </a:prstGeom>
        </p:spPr>
      </p:pic>
      <p:sp>
        <p:nvSpPr>
          <p:cNvPr id="16" name="圆角矩形 10">
            <a:extLst>
              <a:ext uri="{FF2B5EF4-FFF2-40B4-BE49-F238E27FC236}">
                <a16:creationId xmlns:a16="http://schemas.microsoft.com/office/drawing/2014/main" id="{F83FA160-562E-45FA-BDAC-069F0583F4F6}"/>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45992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本次课程内容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FA9DA80-88DF-4510-BC9F-A2E41F3FF85A}"/>
              </a:ext>
            </a:extLst>
          </p:cNvPr>
          <p:cNvSpPr>
            <a:spLocks noGrp="1"/>
          </p:cNvSpPr>
          <p:nvPr>
            <p:ph type="dt" sz="half" idx="10"/>
          </p:nvPr>
        </p:nvSpPr>
        <p:spPr/>
        <p:txBody>
          <a:bodyPr/>
          <a:lstStyle/>
          <a:p>
            <a:fld id="{8ECFE38D-9F31-4402-B38B-ECF38CDD8A39}" type="datetime1">
              <a:rPr lang="zh-CN" altLang="en-US" smtClean="0"/>
              <a:t>2021/3/18</a:t>
            </a:fld>
            <a:endParaRPr lang="zh-CN" altLang="en-US"/>
          </a:p>
        </p:txBody>
      </p:sp>
      <p:sp>
        <p:nvSpPr>
          <p:cNvPr id="5" name="页脚占位符 4">
            <a:extLst>
              <a:ext uri="{FF2B5EF4-FFF2-40B4-BE49-F238E27FC236}">
                <a16:creationId xmlns:a16="http://schemas.microsoft.com/office/drawing/2014/main" id="{BA2BD66E-9F45-44BA-A841-4D3FC86C0744}"/>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CCE33728-1A7E-429D-BB24-4EA89B4F1C47}"/>
              </a:ext>
            </a:extLst>
          </p:cNvPr>
          <p:cNvSpPr>
            <a:spLocks noGrp="1"/>
          </p:cNvSpPr>
          <p:nvPr>
            <p:ph idx="1"/>
          </p:nvPr>
        </p:nvSpPr>
        <p:spPr>
          <a:xfrm>
            <a:off x="628650" y="1623701"/>
            <a:ext cx="7886700" cy="4285486"/>
          </a:xfrm>
        </p:spPr>
        <p:txBody>
          <a:bodyPr>
            <a:normAutofit/>
          </a:bodyPr>
          <a:lstStyle/>
          <a:p>
            <a:pPr>
              <a:spcBef>
                <a:spcPts val="1800"/>
              </a:spcBef>
            </a:pPr>
            <a:r>
              <a:rPr lang="zh-CN" altLang="en-US" dirty="0">
                <a:latin typeface="微软雅黑" panose="020B0503020204020204" pitchFamily="34" charset="-122"/>
                <a:ea typeface="微软雅黑" panose="020B0503020204020204" pitchFamily="34" charset="-122"/>
              </a:rPr>
              <a:t>复习上周课程内容</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latin typeface="微软雅黑" panose="020B0503020204020204" pitchFamily="34" charset="-122"/>
                <a:ea typeface="微软雅黑" panose="020B0503020204020204" pitchFamily="34" charset="-122"/>
              </a:rPr>
              <a:t>MATLAB</a:t>
            </a:r>
            <a:r>
              <a:rPr lang="zh-CN" altLang="en-US" dirty="0">
                <a:latin typeface="微软雅黑" panose="020B0503020204020204" pitchFamily="34" charset="-122"/>
                <a:ea typeface="微软雅黑" panose="020B0503020204020204" pitchFamily="34" charset="-122"/>
              </a:rPr>
              <a:t>基础绘图</a:t>
            </a:r>
            <a:endParaRPr lang="en-US" altLang="zh-CN" dirty="0">
              <a:latin typeface="微软雅黑" panose="020B0503020204020204" pitchFamily="34" charset="-122"/>
              <a:ea typeface="微软雅黑" panose="020B0503020204020204" pitchFamily="34" charset="-122"/>
            </a:endParaRPr>
          </a:p>
          <a:p>
            <a:pPr>
              <a:spcBef>
                <a:spcPts val="1800"/>
              </a:spcBef>
            </a:pPr>
            <a:r>
              <a:rPr lang="en-US" altLang="zh-CN" dirty="0">
                <a:solidFill>
                  <a:srgbClr val="FF0000"/>
                </a:solidFill>
                <a:latin typeface="微软雅黑" panose="020B0503020204020204" pitchFamily="34" charset="-122"/>
                <a:ea typeface="微软雅黑" panose="020B0503020204020204" pitchFamily="34" charset="-122"/>
              </a:rPr>
              <a:t>MATLAB</a:t>
            </a:r>
            <a:r>
              <a:rPr lang="zh-CN" altLang="en-US" dirty="0">
                <a:solidFill>
                  <a:srgbClr val="FF0000"/>
                </a:solidFill>
                <a:latin typeface="微软雅黑" panose="020B0503020204020204" pitchFamily="34" charset="-122"/>
                <a:ea typeface="微软雅黑" panose="020B0503020204020204" pitchFamily="34" charset="-122"/>
              </a:rPr>
              <a:t>进阶绘图</a:t>
            </a:r>
          </a:p>
        </p:txBody>
      </p:sp>
      <p:sp>
        <p:nvSpPr>
          <p:cNvPr id="15" name="圆角矩形 10">
            <a:extLst>
              <a:ext uri="{FF2B5EF4-FFF2-40B4-BE49-F238E27FC236}">
                <a16:creationId xmlns:a16="http://schemas.microsoft.com/office/drawing/2014/main" id="{679CAE68-66A1-4513-B28E-588D64E6F1BC}"/>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6194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44</a:t>
            </a:fld>
            <a:endParaRPr lang="zh-CN" altLang="en-US"/>
          </a:p>
        </p:txBody>
      </p:sp>
      <p:sp>
        <p:nvSpPr>
          <p:cNvPr id="4" name="日期占位符 3">
            <a:extLst>
              <a:ext uri="{FF2B5EF4-FFF2-40B4-BE49-F238E27FC236}">
                <a16:creationId xmlns:a16="http://schemas.microsoft.com/office/drawing/2014/main" id="{346F8FA1-3C79-48ED-ACCE-6DEE41727624}"/>
              </a:ext>
            </a:extLst>
          </p:cNvPr>
          <p:cNvSpPr>
            <a:spLocks noGrp="1"/>
          </p:cNvSpPr>
          <p:nvPr>
            <p:ph type="dt" sz="half" idx="10"/>
          </p:nvPr>
        </p:nvSpPr>
        <p:spPr/>
        <p:txBody>
          <a:bodyPr/>
          <a:lstStyle/>
          <a:p>
            <a:fld id="{7DAFBC37-7E02-4B1D-A83C-8019731E70C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C7553AA-56BE-4CC9-8A14-2C8608A6D2AE}"/>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7FE5CBE6-C396-425F-8007-AD0F44D61025}"/>
              </a:ext>
            </a:extLst>
          </p:cNvPr>
          <p:cNvPicPr>
            <a:picLocks noChangeAspect="1"/>
          </p:cNvPicPr>
          <p:nvPr/>
        </p:nvPicPr>
        <p:blipFill rotWithShape="1">
          <a:blip r:embed="rId4"/>
          <a:srcRect l="886" b="881"/>
          <a:stretch/>
        </p:blipFill>
        <p:spPr>
          <a:xfrm>
            <a:off x="2246671" y="958801"/>
            <a:ext cx="7698658" cy="5467727"/>
          </a:xfrm>
          <a:prstGeom prst="rect">
            <a:avLst/>
          </a:prstGeom>
        </p:spPr>
      </p:pic>
      <p:sp>
        <p:nvSpPr>
          <p:cNvPr id="15" name="圆角矩形 10">
            <a:extLst>
              <a:ext uri="{FF2B5EF4-FFF2-40B4-BE49-F238E27FC236}">
                <a16:creationId xmlns:a16="http://schemas.microsoft.com/office/drawing/2014/main" id="{D3A5135E-3483-4ED0-8028-3015240FC87F}"/>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59129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—2D/3D 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88018AA-0951-4871-8D82-54CD03515175}"/>
              </a:ext>
            </a:extLst>
          </p:cNvPr>
          <p:cNvSpPr>
            <a:spLocks noGrp="1"/>
          </p:cNvSpPr>
          <p:nvPr>
            <p:ph type="dt" sz="half" idx="10"/>
          </p:nvPr>
        </p:nvSpPr>
        <p:spPr/>
        <p:txBody>
          <a:bodyPr/>
          <a:lstStyle/>
          <a:p>
            <a:fld id="{6D68D68C-3781-4212-A7EC-ED0A0DACD244}" type="datetime1">
              <a:rPr lang="zh-CN" altLang="en-US" smtClean="0"/>
              <a:t>2021/3/18</a:t>
            </a:fld>
            <a:endParaRPr lang="zh-CN" altLang="en-US"/>
          </a:p>
        </p:txBody>
      </p:sp>
      <p:sp>
        <p:nvSpPr>
          <p:cNvPr id="5" name="页脚占位符 4">
            <a:extLst>
              <a:ext uri="{FF2B5EF4-FFF2-40B4-BE49-F238E27FC236}">
                <a16:creationId xmlns:a16="http://schemas.microsoft.com/office/drawing/2014/main" id="{954849DE-95C7-4341-83DE-4CCB937FF7CC}"/>
              </a:ext>
            </a:extLst>
          </p:cNvPr>
          <p:cNvSpPr>
            <a:spLocks noGrp="1"/>
          </p:cNvSpPr>
          <p:nvPr>
            <p:ph type="ftr" sz="quarter" idx="11"/>
          </p:nvPr>
        </p:nvSpPr>
        <p:spPr/>
        <p:txBody>
          <a:bodyPr/>
          <a:lstStyle/>
          <a:p>
            <a:r>
              <a:rPr lang="zh-CN" altLang="en-US"/>
              <a:t>人工智能编程语言</a:t>
            </a:r>
          </a:p>
        </p:txBody>
      </p:sp>
      <p:graphicFrame>
        <p:nvGraphicFramePr>
          <p:cNvPr id="12" name="内容占位符 11">
            <a:extLst>
              <a:ext uri="{FF2B5EF4-FFF2-40B4-BE49-F238E27FC236}">
                <a16:creationId xmlns:a16="http://schemas.microsoft.com/office/drawing/2014/main" id="{F73280A2-E3E8-4DFD-B573-BB371FA5492C}"/>
              </a:ext>
            </a:extLst>
          </p:cNvPr>
          <p:cNvGraphicFramePr>
            <a:graphicFrameLocks noGrp="1"/>
          </p:cNvGraphicFramePr>
          <p:nvPr>
            <p:ph idx="1"/>
            <p:extLst>
              <p:ext uri="{D42A27DB-BD31-4B8C-83A1-F6EECF244321}">
                <p14:modId xmlns:p14="http://schemas.microsoft.com/office/powerpoint/2010/main" val="2483614453"/>
              </p:ext>
            </p:extLst>
          </p:nvPr>
        </p:nvGraphicFramePr>
        <p:xfrm>
          <a:off x="2346907" y="2487680"/>
          <a:ext cx="7325646" cy="3169920"/>
        </p:xfrm>
        <a:graphic>
          <a:graphicData uri="http://schemas.openxmlformats.org/drawingml/2006/table">
            <a:tbl>
              <a:tblPr firstCol="1" bandRow="1">
                <a:tableStyleId>{5C22544A-7EE6-4342-B048-85BDC9FD1C3A}</a:tableStyleId>
              </a:tblPr>
              <a:tblGrid>
                <a:gridCol w="2441882">
                  <a:extLst>
                    <a:ext uri="{9D8B030D-6E8A-4147-A177-3AD203B41FA5}">
                      <a16:colId xmlns:a16="http://schemas.microsoft.com/office/drawing/2014/main" val="20000"/>
                    </a:ext>
                  </a:extLst>
                </a:gridCol>
                <a:gridCol w="2441882">
                  <a:extLst>
                    <a:ext uri="{9D8B030D-6E8A-4147-A177-3AD203B41FA5}">
                      <a16:colId xmlns:a16="http://schemas.microsoft.com/office/drawing/2014/main" val="20001"/>
                    </a:ext>
                  </a:extLst>
                </a:gridCol>
                <a:gridCol w="2441882">
                  <a:extLst>
                    <a:ext uri="{9D8B030D-6E8A-4147-A177-3AD203B41FA5}">
                      <a16:colId xmlns:a16="http://schemas.microsoft.com/office/drawing/2014/main" val="20002"/>
                    </a:ext>
                  </a:extLst>
                </a:gridCol>
              </a:tblGrid>
              <a:tr h="396240">
                <a:tc rowSpan="5">
                  <a:txBody>
                    <a:bodyPr/>
                    <a:lstStyle/>
                    <a:p>
                      <a:pPr algn="ctr"/>
                      <a:r>
                        <a:rPr lang="en-US" altLang="zh-CN" sz="3600" dirty="0">
                          <a:latin typeface="微软雅黑" panose="020B0503020204020204" pitchFamily="34" charset="-122"/>
                          <a:ea typeface="微软雅黑" panose="020B0503020204020204" pitchFamily="34" charset="-122"/>
                        </a:rPr>
                        <a:t>2D Plot</a:t>
                      </a:r>
                      <a:endParaRPr lang="zh-CN" altLang="en-US" sz="3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loglog</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pie</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semilogx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polar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semilogy</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stair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histogram</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stem</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bar</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plotyy</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3D Plot</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endParaRPr lang="zh-CN" altLang="en-US" sz="1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plot3</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surface</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surf</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meshc</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r h="396240">
                <a:tc vMerge="1">
                  <a:txBody>
                    <a:bodyPr/>
                    <a:lstStyle/>
                    <a:p>
                      <a:endParaRPr lang="zh-CN" altLang="en-US"/>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surfc</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contour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bl>
          </a:graphicData>
        </a:graphic>
      </p:graphicFrame>
      <p:sp>
        <p:nvSpPr>
          <p:cNvPr id="15" name="内容占位符 2">
            <a:extLst>
              <a:ext uri="{FF2B5EF4-FFF2-40B4-BE49-F238E27FC236}">
                <a16:creationId xmlns:a16="http://schemas.microsoft.com/office/drawing/2014/main" id="{681FD783-913F-4944-AA49-768A823DBBB9}"/>
              </a:ext>
            </a:extLst>
          </p:cNvPr>
          <p:cNvSpPr txBox="1">
            <a:spLocks/>
          </p:cNvSpPr>
          <p:nvPr/>
        </p:nvSpPr>
        <p:spPr>
          <a:xfrm>
            <a:off x="677198" y="1564709"/>
            <a:ext cx="8092563" cy="834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2D/3D</a:t>
            </a:r>
            <a:r>
              <a:rPr lang="zh-CN" altLang="en-US" dirty="0">
                <a:latin typeface="微软雅黑" panose="020B0503020204020204" pitchFamily="34" charset="-122"/>
                <a:ea typeface="微软雅黑" panose="020B0503020204020204" pitchFamily="34" charset="-122"/>
              </a:rPr>
              <a:t>绘图重要公式</a:t>
            </a:r>
            <a:endParaRPr lang="en-US" altLang="zh-CN" dirty="0">
              <a:latin typeface="微软雅黑" panose="020B0503020204020204" pitchFamily="34" charset="-122"/>
              <a:ea typeface="微软雅黑" panose="020B0503020204020204" pitchFamily="34" charset="-122"/>
            </a:endParaRPr>
          </a:p>
        </p:txBody>
      </p:sp>
      <p:sp>
        <p:nvSpPr>
          <p:cNvPr id="16" name="圆角矩形 10">
            <a:extLst>
              <a:ext uri="{FF2B5EF4-FFF2-40B4-BE49-F238E27FC236}">
                <a16:creationId xmlns:a16="http://schemas.microsoft.com/office/drawing/2014/main" id="{B9CD2B89-E827-4F69-8DF7-48CB913AADC7}"/>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46695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对数曲线</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C41AC80-CB96-4214-BF27-7412267E950B}"/>
              </a:ext>
            </a:extLst>
          </p:cNvPr>
          <p:cNvSpPr>
            <a:spLocks noGrp="1"/>
          </p:cNvSpPr>
          <p:nvPr>
            <p:ph type="dt" sz="half" idx="10"/>
          </p:nvPr>
        </p:nvSpPr>
        <p:spPr/>
        <p:txBody>
          <a:bodyPr/>
          <a:lstStyle/>
          <a:p>
            <a:fld id="{F127EC06-F75F-4872-BA08-28EEC298FAAA}" type="datetime1">
              <a:rPr lang="zh-CN" altLang="en-US" smtClean="0"/>
              <a:t>2021/3/18</a:t>
            </a:fld>
            <a:endParaRPr lang="zh-CN" altLang="en-US"/>
          </a:p>
        </p:txBody>
      </p:sp>
      <p:sp>
        <p:nvSpPr>
          <p:cNvPr id="5" name="页脚占位符 4">
            <a:extLst>
              <a:ext uri="{FF2B5EF4-FFF2-40B4-BE49-F238E27FC236}">
                <a16:creationId xmlns:a16="http://schemas.microsoft.com/office/drawing/2014/main" id="{2B183474-977A-4854-9C2E-3BF194F71B9D}"/>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452DD49E-C3B5-4A63-B932-0D9DAEB24379}"/>
              </a:ext>
            </a:extLst>
          </p:cNvPr>
          <p:cNvSpPr>
            <a:spLocks noGrp="1"/>
          </p:cNvSpPr>
          <p:nvPr>
            <p:ph idx="1"/>
          </p:nvPr>
        </p:nvSpPr>
        <p:spPr>
          <a:xfrm>
            <a:off x="701551" y="1948323"/>
            <a:ext cx="10788897" cy="2299369"/>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loglog(</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对数刻度图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轴和</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轴的对数刻度创建绘图。</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semilogx(</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按照</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轴的对数刻度绘制数据。</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semilogy(</a:t>
            </a:r>
            <a:r>
              <a:rPr lang="en-US" altLang="zh-CN" dirty="0" err="1">
                <a:latin typeface="微软雅黑" panose="020B0503020204020204" pitchFamily="34" charset="-122"/>
                <a:ea typeface="微软雅黑" panose="020B0503020204020204" pitchFamily="34" charset="-122"/>
              </a:rPr>
              <a:t>x,y</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按照</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轴的对数刻度绘制数据。</a:t>
            </a:r>
            <a:endParaRPr lang="en-US" altLang="zh-CN" dirty="0">
              <a:latin typeface="微软雅黑" panose="020B0503020204020204" pitchFamily="34" charset="-122"/>
              <a:ea typeface="微软雅黑" panose="020B0503020204020204" pitchFamily="34" charset="-122"/>
            </a:endParaRPr>
          </a:p>
        </p:txBody>
      </p:sp>
      <p:sp>
        <p:nvSpPr>
          <p:cNvPr id="15" name="圆角矩形 10">
            <a:extLst>
              <a:ext uri="{FF2B5EF4-FFF2-40B4-BE49-F238E27FC236}">
                <a16:creationId xmlns:a16="http://schemas.microsoft.com/office/drawing/2014/main" id="{547B377F-7F83-404F-837A-234D6DAE22F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345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对数曲线</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F8B5D205-9E48-4078-AA02-D555E1D91A46}"/>
              </a:ext>
            </a:extLst>
          </p:cNvPr>
          <p:cNvSpPr>
            <a:spLocks noGrp="1"/>
          </p:cNvSpPr>
          <p:nvPr>
            <p:ph type="dt" sz="half" idx="10"/>
          </p:nvPr>
        </p:nvSpPr>
        <p:spPr/>
        <p:txBody>
          <a:bodyPr/>
          <a:lstStyle/>
          <a:p>
            <a:fld id="{78626DAA-385C-4BEB-82CA-7CA469C8074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CAC86D6-F8D8-4339-B98C-95164C004DEF}"/>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BE581D85-303E-43AB-AA42-2D9CE3355C94}"/>
              </a:ext>
            </a:extLst>
          </p:cNvPr>
          <p:cNvSpPr>
            <a:spLocks noGrp="1"/>
          </p:cNvSpPr>
          <p:nvPr>
            <p:ph idx="1"/>
          </p:nvPr>
        </p:nvSpPr>
        <p:spPr>
          <a:xfrm>
            <a:off x="677198" y="1564708"/>
            <a:ext cx="8092563" cy="618053"/>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42F2AAE-D207-4FEE-A1D2-E2E344D0CA72}"/>
              </a:ext>
            </a:extLst>
          </p:cNvPr>
          <p:cNvSpPr txBox="1"/>
          <p:nvPr/>
        </p:nvSpPr>
        <p:spPr>
          <a:xfrm>
            <a:off x="7231852" y="1531761"/>
            <a:ext cx="2584656" cy="4524315"/>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logspace(-1,1,100);</a:t>
            </a:r>
          </a:p>
          <a:p>
            <a:r>
              <a:rPr lang="es-ES" altLang="zh-CN" dirty="0">
                <a:latin typeface="等线" panose="02010600030101010101" pitchFamily="2" charset="-122"/>
                <a:ea typeface="等线" panose="02010600030101010101" pitchFamily="2" charset="-122"/>
              </a:rPr>
              <a:t>y = x.^2;</a:t>
            </a:r>
          </a:p>
          <a:p>
            <a:r>
              <a:rPr lang="es-ES" altLang="zh-CN" dirty="0">
                <a:latin typeface="等线" panose="02010600030101010101" pitchFamily="2" charset="-122"/>
                <a:ea typeface="等线" panose="02010600030101010101" pitchFamily="2" charset="-122"/>
              </a:rPr>
              <a:t>subplot(2,2,1);</a:t>
            </a:r>
          </a:p>
          <a:p>
            <a:r>
              <a:rPr lang="es-ES" altLang="zh-CN" dirty="0">
                <a:latin typeface="等线" panose="02010600030101010101" pitchFamily="2" charset="-122"/>
                <a:ea typeface="等线" panose="02010600030101010101" pitchFamily="2" charset="-122"/>
              </a:rPr>
              <a:t>plot(x,y);</a:t>
            </a:r>
          </a:p>
          <a:p>
            <a:r>
              <a:rPr lang="es-ES" altLang="zh-CN" dirty="0">
                <a:latin typeface="等线" panose="02010600030101010101" pitchFamily="2" charset="-122"/>
                <a:ea typeface="等线" panose="02010600030101010101" pitchFamily="2" charset="-122"/>
              </a:rPr>
              <a:t>title('Plot');</a:t>
            </a:r>
          </a:p>
          <a:p>
            <a:r>
              <a:rPr lang="es-ES" altLang="zh-CN" dirty="0">
                <a:latin typeface="等线" panose="02010600030101010101" pitchFamily="2" charset="-122"/>
                <a:ea typeface="等线" panose="02010600030101010101" pitchFamily="2" charset="-122"/>
              </a:rPr>
              <a:t>subplot(2,2,2);</a:t>
            </a:r>
          </a:p>
          <a:p>
            <a:r>
              <a:rPr lang="es-ES" altLang="zh-CN" dirty="0">
                <a:latin typeface="等线" panose="02010600030101010101" pitchFamily="2" charset="-122"/>
                <a:ea typeface="等线" panose="02010600030101010101" pitchFamily="2" charset="-122"/>
              </a:rPr>
              <a:t>semilogx(x,y);</a:t>
            </a:r>
          </a:p>
          <a:p>
            <a:r>
              <a:rPr lang="es-ES" altLang="zh-CN" dirty="0">
                <a:latin typeface="等线" panose="02010600030101010101" pitchFamily="2" charset="-122"/>
                <a:ea typeface="等线" panose="02010600030101010101" pitchFamily="2" charset="-122"/>
              </a:rPr>
              <a:t>title('Semilogx');</a:t>
            </a:r>
          </a:p>
          <a:p>
            <a:r>
              <a:rPr lang="es-ES" altLang="zh-CN" dirty="0">
                <a:latin typeface="等线" panose="02010600030101010101" pitchFamily="2" charset="-122"/>
                <a:ea typeface="等线" panose="02010600030101010101" pitchFamily="2" charset="-122"/>
              </a:rPr>
              <a:t>subplot(2,2,3);</a:t>
            </a:r>
          </a:p>
          <a:p>
            <a:r>
              <a:rPr lang="es-ES" altLang="zh-CN" dirty="0">
                <a:latin typeface="等线" panose="02010600030101010101" pitchFamily="2" charset="-122"/>
                <a:ea typeface="等线" panose="02010600030101010101" pitchFamily="2" charset="-122"/>
              </a:rPr>
              <a:t>semilogy(x,y);</a:t>
            </a:r>
          </a:p>
          <a:p>
            <a:r>
              <a:rPr lang="es-ES" altLang="zh-CN" dirty="0">
                <a:latin typeface="等线" panose="02010600030101010101" pitchFamily="2" charset="-122"/>
                <a:ea typeface="等线" panose="02010600030101010101" pitchFamily="2" charset="-122"/>
              </a:rPr>
              <a:t>title('Semilogy');</a:t>
            </a:r>
          </a:p>
          <a:p>
            <a:r>
              <a:rPr lang="es-ES" altLang="zh-CN" dirty="0">
                <a:latin typeface="等线" panose="02010600030101010101" pitchFamily="2" charset="-122"/>
                <a:ea typeface="等线" panose="02010600030101010101" pitchFamily="2" charset="-122"/>
              </a:rPr>
              <a:t>subplot(2,2,4);</a:t>
            </a:r>
          </a:p>
          <a:p>
            <a:r>
              <a:rPr lang="es-ES" altLang="zh-CN" dirty="0">
                <a:latin typeface="等线" panose="02010600030101010101" pitchFamily="2" charset="-122"/>
                <a:ea typeface="等线" panose="02010600030101010101" pitchFamily="2" charset="-122"/>
              </a:rPr>
              <a:t>loglog(x, y);</a:t>
            </a:r>
          </a:p>
          <a:p>
            <a:r>
              <a:rPr lang="es-ES" altLang="zh-CN" dirty="0">
                <a:latin typeface="等线" panose="02010600030101010101" pitchFamily="2" charset="-122"/>
                <a:ea typeface="等线" panose="02010600030101010101" pitchFamily="2" charset="-122"/>
              </a:rPr>
              <a:t>title('Loglog');</a:t>
            </a:r>
          </a:p>
          <a:p>
            <a:r>
              <a:rPr lang="es-ES" altLang="zh-CN" dirty="0">
                <a:solidFill>
                  <a:srgbClr val="FF0000"/>
                </a:solidFill>
                <a:latin typeface="等线" panose="02010600030101010101" pitchFamily="2" charset="-122"/>
                <a:ea typeface="等线" panose="02010600030101010101" pitchFamily="2" charset="-122"/>
              </a:rPr>
              <a:t>set(gca,'XGrid','on');</a:t>
            </a:r>
          </a:p>
        </p:txBody>
      </p:sp>
      <p:pic>
        <p:nvPicPr>
          <p:cNvPr id="16" name="图片 15">
            <a:extLst>
              <a:ext uri="{FF2B5EF4-FFF2-40B4-BE49-F238E27FC236}">
                <a16:creationId xmlns:a16="http://schemas.microsoft.com/office/drawing/2014/main" id="{7C56EA39-3EDC-4B81-9277-9D593D5DAA2F}"/>
              </a:ext>
            </a:extLst>
          </p:cNvPr>
          <p:cNvPicPr>
            <a:picLocks noChangeAspect="1"/>
          </p:cNvPicPr>
          <p:nvPr/>
        </p:nvPicPr>
        <p:blipFill>
          <a:blip r:embed="rId4"/>
          <a:stretch>
            <a:fillRect/>
          </a:stretch>
        </p:blipFill>
        <p:spPr>
          <a:xfrm>
            <a:off x="1868051" y="2182762"/>
            <a:ext cx="4881409" cy="3969943"/>
          </a:xfrm>
          <a:prstGeom prst="rect">
            <a:avLst/>
          </a:prstGeom>
        </p:spPr>
      </p:pic>
      <p:sp>
        <p:nvSpPr>
          <p:cNvPr id="17" name="文本框 16">
            <a:extLst>
              <a:ext uri="{FF2B5EF4-FFF2-40B4-BE49-F238E27FC236}">
                <a16:creationId xmlns:a16="http://schemas.microsoft.com/office/drawing/2014/main" id="{57F8B17C-B0B7-4387-8454-762C13811CB0}"/>
              </a:ext>
            </a:extLst>
          </p:cNvPr>
          <p:cNvSpPr txBox="1"/>
          <p:nvPr/>
        </p:nvSpPr>
        <p:spPr>
          <a:xfrm>
            <a:off x="7231852" y="6152705"/>
            <a:ext cx="2584656" cy="646331"/>
          </a:xfrm>
          <a:prstGeom prst="rect">
            <a:avLst/>
          </a:prstGeom>
          <a:noFill/>
          <a:ln w="12700">
            <a:solidFill>
              <a:schemeClr val="tx1"/>
            </a:solidFill>
          </a:ln>
        </p:spPr>
        <p:txBody>
          <a:bodyPr wrap="square" rtlCol="0">
            <a:spAutoFit/>
          </a:bodyPr>
          <a:lstStyle/>
          <a:p>
            <a:r>
              <a:rPr lang="en-US" altLang="zh-CN" dirty="0">
                <a:solidFill>
                  <a:srgbClr val="FF0000"/>
                </a:solidFill>
                <a:latin typeface="等线" panose="02010600030101010101" pitchFamily="2" charset="-122"/>
                <a:ea typeface="等线" panose="02010600030101010101" pitchFamily="2" charset="-122"/>
              </a:rPr>
              <a:t>grid on; or grid minor;</a:t>
            </a:r>
            <a:endParaRPr lang="es-ES" altLang="zh-CN" dirty="0">
              <a:solidFill>
                <a:srgbClr val="FF0000"/>
              </a:solidFill>
              <a:latin typeface="等线" panose="02010600030101010101" pitchFamily="2" charset="-122"/>
              <a:ea typeface="等线" panose="02010600030101010101" pitchFamily="2" charset="-122"/>
            </a:endParaRPr>
          </a:p>
        </p:txBody>
      </p:sp>
      <p:sp>
        <p:nvSpPr>
          <p:cNvPr id="18" name="圆角矩形 10">
            <a:extLst>
              <a:ext uri="{FF2B5EF4-FFF2-40B4-BE49-F238E27FC236}">
                <a16:creationId xmlns:a16="http://schemas.microsoft.com/office/drawing/2014/main" id="{31A343ED-A3BB-4C1A-8575-241B4B1CF933}"/>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60359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直方图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(histogram)</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046FDBA1-47B3-4C62-9D69-11D8450FA6C8}"/>
              </a:ext>
            </a:extLst>
          </p:cNvPr>
          <p:cNvSpPr>
            <a:spLocks noGrp="1"/>
          </p:cNvSpPr>
          <p:nvPr>
            <p:ph type="dt" sz="half" idx="10"/>
          </p:nvPr>
        </p:nvSpPr>
        <p:spPr/>
        <p:txBody>
          <a:bodyPr/>
          <a:lstStyle/>
          <a:p>
            <a:fld id="{A333DA79-D64F-46B7-B5BE-7048038313BA}" type="datetime1">
              <a:rPr lang="zh-CN" altLang="en-US" smtClean="0"/>
              <a:t>2021/3/18</a:t>
            </a:fld>
            <a:endParaRPr lang="zh-CN" altLang="en-US"/>
          </a:p>
        </p:txBody>
      </p:sp>
      <p:sp>
        <p:nvSpPr>
          <p:cNvPr id="5" name="页脚占位符 4">
            <a:extLst>
              <a:ext uri="{FF2B5EF4-FFF2-40B4-BE49-F238E27FC236}">
                <a16:creationId xmlns:a16="http://schemas.microsoft.com/office/drawing/2014/main" id="{977D61CE-1F89-4E0D-BFF1-17CCEE691B0E}"/>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ADC3E6DA-46F4-4D7E-AAC2-1277202B540A}"/>
              </a:ext>
            </a:extLst>
          </p:cNvPr>
          <p:cNvSpPr>
            <a:spLocks noGrp="1"/>
          </p:cNvSpPr>
          <p:nvPr>
            <p:ph idx="1"/>
          </p:nvPr>
        </p:nvSpPr>
        <p:spPr>
          <a:xfrm>
            <a:off x="677198" y="1562875"/>
            <a:ext cx="10584360" cy="163261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histogram(x):</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创建直方图。该函数使用自动 </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划分算法，然后返回均匀宽度的</a:t>
            </a:r>
            <a:r>
              <a:rPr lang="en-US" altLang="zh-CN" dirty="0">
                <a:latin typeface="微软雅黑" panose="020B0503020204020204" pitchFamily="34" charset="-122"/>
                <a:ea typeface="微软雅黑" panose="020B0503020204020204" pitchFamily="34" charset="-122"/>
              </a:rPr>
              <a:t>bin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0" indent="0">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 histogram(</a:t>
            </a:r>
            <a:r>
              <a:rPr lang="en-US" altLang="zh-CN" sz="2400" dirty="0" err="1">
                <a:latin typeface="微软雅黑" panose="020B0503020204020204" pitchFamily="34" charset="-122"/>
                <a:ea typeface="微软雅黑" panose="020B0503020204020204" pitchFamily="34" charset="-122"/>
              </a:rPr>
              <a:t>x,nbins</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使用标量 </a:t>
            </a:r>
            <a:r>
              <a:rPr lang="en-US" altLang="zh-CN" sz="2400" dirty="0" err="1">
                <a:latin typeface="微软雅黑" panose="020B0503020204020204" pitchFamily="34" charset="-122"/>
                <a:ea typeface="微软雅黑" panose="020B0503020204020204" pitchFamily="34" charset="-122"/>
              </a:rPr>
              <a:t>nbins</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指定的 </a:t>
            </a:r>
            <a:r>
              <a:rPr lang="en-US" altLang="zh-CN" sz="2400" dirty="0">
                <a:latin typeface="微软雅黑" panose="020B0503020204020204" pitchFamily="34" charset="-122"/>
                <a:ea typeface="微软雅黑" panose="020B0503020204020204" pitchFamily="34" charset="-122"/>
              </a:rPr>
              <a:t>bin </a:t>
            </a:r>
            <a:r>
              <a:rPr lang="zh-CN" altLang="en-US" sz="2400" dirty="0">
                <a:latin typeface="微软雅黑" panose="020B0503020204020204" pitchFamily="34" charset="-122"/>
                <a:ea typeface="微软雅黑" panose="020B0503020204020204" pitchFamily="34" charset="-122"/>
              </a:rPr>
              <a:t>数量。</a:t>
            </a:r>
            <a:endParaRPr lang="en-US" altLang="zh-CN" sz="24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7623D56-5E77-48F3-8F24-77CD905C0568}"/>
              </a:ext>
            </a:extLst>
          </p:cNvPr>
          <p:cNvSpPr txBox="1"/>
          <p:nvPr/>
        </p:nvSpPr>
        <p:spPr>
          <a:xfrm>
            <a:off x="2409279" y="3195486"/>
            <a:ext cx="2584656" cy="2585323"/>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生成一个</a:t>
            </a:r>
            <a:r>
              <a:rPr lang="en-US" altLang="zh-CN" dirty="0">
                <a:latin typeface="等线" panose="02010600030101010101" pitchFamily="2" charset="-122"/>
                <a:ea typeface="等线" panose="02010600030101010101" pitchFamily="2" charset="-122"/>
              </a:rPr>
              <a:t>1x1000</a:t>
            </a:r>
            <a:r>
              <a:rPr lang="zh-CN" altLang="en-US" dirty="0">
                <a:latin typeface="等线" panose="02010600030101010101" pitchFamily="2" charset="-122"/>
                <a:ea typeface="等线" panose="02010600030101010101" pitchFamily="2" charset="-122"/>
              </a:rPr>
              <a:t>满足正态分布的随机数向量</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y = </a:t>
            </a:r>
            <a:r>
              <a:rPr lang="en-US" altLang="zh-CN" dirty="0" err="1">
                <a:latin typeface="等线" panose="02010600030101010101" pitchFamily="2" charset="-122"/>
                <a:ea typeface="等线" panose="02010600030101010101" pitchFamily="2" charset="-122"/>
              </a:rPr>
              <a:t>randn</a:t>
            </a:r>
            <a:r>
              <a:rPr lang="en-US" altLang="zh-CN" dirty="0">
                <a:latin typeface="等线" panose="02010600030101010101" pitchFamily="2" charset="-122"/>
                <a:ea typeface="等线" panose="02010600030101010101" pitchFamily="2" charset="-122"/>
              </a:rPr>
              <a:t>(1,1000);</a:t>
            </a:r>
          </a:p>
          <a:p>
            <a:r>
              <a:rPr lang="en-US" altLang="zh-CN" dirty="0">
                <a:latin typeface="等线" panose="02010600030101010101" pitchFamily="2" charset="-122"/>
                <a:ea typeface="等线" panose="02010600030101010101" pitchFamily="2" charset="-122"/>
              </a:rPr>
              <a:t>subplot(2,1,1);</a:t>
            </a:r>
          </a:p>
          <a:p>
            <a:r>
              <a:rPr lang="en-US" altLang="zh-CN" dirty="0" err="1">
                <a:latin typeface="等线" panose="02010600030101010101" pitchFamily="2" charset="-122"/>
                <a:ea typeface="等线" panose="02010600030101010101" pitchFamily="2" charset="-122"/>
              </a:rPr>
              <a:t>hist</a:t>
            </a:r>
            <a:r>
              <a:rPr lang="en-US" altLang="zh-CN" dirty="0">
                <a:latin typeface="等线" panose="02010600030101010101" pitchFamily="2" charset="-122"/>
                <a:ea typeface="等线" panose="02010600030101010101" pitchFamily="2" charset="-122"/>
              </a:rPr>
              <a:t>(y,10);</a:t>
            </a:r>
          </a:p>
          <a:p>
            <a:r>
              <a:rPr lang="en-US" altLang="zh-CN" dirty="0">
                <a:latin typeface="等线" panose="02010600030101010101" pitchFamily="2" charset="-122"/>
                <a:ea typeface="等线" panose="02010600030101010101" pitchFamily="2" charset="-122"/>
              </a:rPr>
              <a:t>title('Bins = 10');</a:t>
            </a:r>
          </a:p>
          <a:p>
            <a:r>
              <a:rPr lang="en-US" altLang="zh-CN" dirty="0">
                <a:latin typeface="等线" panose="02010600030101010101" pitchFamily="2" charset="-122"/>
                <a:ea typeface="等线" panose="02010600030101010101" pitchFamily="2" charset="-122"/>
              </a:rPr>
              <a:t>subplot(2,1,2);</a:t>
            </a:r>
          </a:p>
          <a:p>
            <a:r>
              <a:rPr lang="en-US" altLang="zh-CN" dirty="0" err="1">
                <a:latin typeface="等线" panose="02010600030101010101" pitchFamily="2" charset="-122"/>
                <a:ea typeface="等线" panose="02010600030101010101" pitchFamily="2" charset="-122"/>
              </a:rPr>
              <a:t>hist</a:t>
            </a:r>
            <a:r>
              <a:rPr lang="en-US" altLang="zh-CN" dirty="0">
                <a:latin typeface="等线" panose="02010600030101010101" pitchFamily="2" charset="-122"/>
                <a:ea typeface="等线" panose="02010600030101010101" pitchFamily="2" charset="-122"/>
              </a:rPr>
              <a:t>(y,50);</a:t>
            </a:r>
          </a:p>
          <a:p>
            <a:r>
              <a:rPr lang="en-US" altLang="zh-CN" dirty="0">
                <a:latin typeface="等线" panose="02010600030101010101" pitchFamily="2" charset="-122"/>
                <a:ea typeface="等线" panose="02010600030101010101" pitchFamily="2" charset="-122"/>
              </a:rPr>
              <a:t>title('Bins = 50');</a:t>
            </a:r>
            <a:endParaRPr lang="es-ES" altLang="zh-CN"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8E627A54-7CE9-434E-A177-93EADE47EB77}"/>
              </a:ext>
            </a:extLst>
          </p:cNvPr>
          <p:cNvPicPr>
            <a:picLocks noChangeAspect="1"/>
          </p:cNvPicPr>
          <p:nvPr/>
        </p:nvPicPr>
        <p:blipFill>
          <a:blip r:embed="rId4"/>
          <a:stretch>
            <a:fillRect/>
          </a:stretch>
        </p:blipFill>
        <p:spPr>
          <a:xfrm>
            <a:off x="5647473" y="3016252"/>
            <a:ext cx="4179324" cy="3415456"/>
          </a:xfrm>
          <a:prstGeom prst="rect">
            <a:avLst/>
          </a:prstGeom>
        </p:spPr>
      </p:pic>
      <p:sp>
        <p:nvSpPr>
          <p:cNvPr id="17" name="圆角矩形 10">
            <a:extLst>
              <a:ext uri="{FF2B5EF4-FFF2-40B4-BE49-F238E27FC236}">
                <a16:creationId xmlns:a16="http://schemas.microsoft.com/office/drawing/2014/main" id="{2B97CBA1-0E33-4722-A1EB-DA259F86733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66310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49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柱状图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2CE7E3F-89EF-4D20-B01B-B2DB342D7861}"/>
              </a:ext>
            </a:extLst>
          </p:cNvPr>
          <p:cNvSpPr>
            <a:spLocks noGrp="1"/>
          </p:cNvSpPr>
          <p:nvPr>
            <p:ph type="dt" sz="half" idx="10"/>
          </p:nvPr>
        </p:nvSpPr>
        <p:spPr/>
        <p:txBody>
          <a:bodyPr/>
          <a:lstStyle/>
          <a:p>
            <a:fld id="{DFB0608B-BBAC-4773-B687-A9FAEFD70C4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E744E35-2F3E-4979-B95F-350200AD9B3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9E2B7F79-9AD7-4EF8-B592-DE4433D53FA7}"/>
              </a:ext>
            </a:extLst>
          </p:cNvPr>
          <p:cNvSpPr>
            <a:spLocks noGrp="1"/>
          </p:cNvSpPr>
          <p:nvPr>
            <p:ph idx="1"/>
          </p:nvPr>
        </p:nvSpPr>
        <p:spPr>
          <a:xfrm>
            <a:off x="677198" y="1562875"/>
            <a:ext cx="10415918" cy="163261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bar(y): </a:t>
            </a:r>
            <a:r>
              <a:rPr lang="zh-CN" altLang="en-US" dirty="0">
                <a:latin typeface="微软雅黑" panose="020B0503020204020204" pitchFamily="34" charset="-122"/>
                <a:ea typeface="微软雅黑" panose="020B0503020204020204" pitchFamily="34" charset="-122"/>
              </a:rPr>
              <a:t>创建一个条形图</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中的每个元素对应一个条形。如果</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是矩阵，则</a:t>
            </a:r>
            <a:r>
              <a:rPr lang="en-US" altLang="zh-CN" dirty="0">
                <a:latin typeface="微软雅黑" panose="020B0503020204020204" pitchFamily="34" charset="-122"/>
                <a:ea typeface="微软雅黑" panose="020B0503020204020204" pitchFamily="34" charset="-122"/>
              </a:rPr>
              <a:t>bar</a:t>
            </a:r>
            <a:r>
              <a:rPr lang="zh-CN" altLang="en-US" dirty="0">
                <a:latin typeface="微软雅黑" panose="020B0503020204020204" pitchFamily="34" charset="-122"/>
                <a:ea typeface="微软雅黑" panose="020B0503020204020204" pitchFamily="34" charset="-122"/>
              </a:rPr>
              <a:t>根据</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中的行对条形分组。</a:t>
            </a:r>
          </a:p>
        </p:txBody>
      </p:sp>
      <p:sp>
        <p:nvSpPr>
          <p:cNvPr id="15" name="文本框 14">
            <a:extLst>
              <a:ext uri="{FF2B5EF4-FFF2-40B4-BE49-F238E27FC236}">
                <a16:creationId xmlns:a16="http://schemas.microsoft.com/office/drawing/2014/main" id="{F5ACB9CC-4EA5-4FB7-AD2D-9D1B03E0AA04}"/>
              </a:ext>
            </a:extLst>
          </p:cNvPr>
          <p:cNvSpPr txBox="1"/>
          <p:nvPr/>
        </p:nvSpPr>
        <p:spPr>
          <a:xfrm>
            <a:off x="3448649" y="2862107"/>
            <a:ext cx="5283302" cy="1200329"/>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x = [1 2 5 4 8]; y = [x;1:5];</a:t>
            </a:r>
          </a:p>
          <a:p>
            <a:r>
              <a:rPr lang="en-US" altLang="zh-CN" dirty="0">
                <a:latin typeface="等线" panose="02010600030101010101" pitchFamily="2" charset="-122"/>
                <a:ea typeface="等线" panose="02010600030101010101" pitchFamily="2" charset="-122"/>
              </a:rPr>
              <a:t>subplot(1,3,1); bar(x); title('A </a:t>
            </a:r>
            <a:r>
              <a:rPr lang="en-US" altLang="zh-CN" dirty="0" err="1">
                <a:latin typeface="等线" panose="02010600030101010101" pitchFamily="2" charset="-122"/>
                <a:ea typeface="等线" panose="02010600030101010101" pitchFamily="2" charset="-122"/>
              </a:rPr>
              <a:t>bargraph</a:t>
            </a:r>
            <a:r>
              <a:rPr lang="en-US" altLang="zh-CN" dirty="0">
                <a:latin typeface="等线" panose="02010600030101010101" pitchFamily="2" charset="-122"/>
                <a:ea typeface="等线" panose="02010600030101010101" pitchFamily="2" charset="-122"/>
              </a:rPr>
              <a:t> of vector x');</a:t>
            </a:r>
          </a:p>
          <a:p>
            <a:r>
              <a:rPr lang="en-US" altLang="zh-CN" dirty="0">
                <a:latin typeface="等线" panose="02010600030101010101" pitchFamily="2" charset="-122"/>
                <a:ea typeface="等线" panose="02010600030101010101" pitchFamily="2" charset="-122"/>
              </a:rPr>
              <a:t>subplot(1,3,2); bar(y); title('A </a:t>
            </a:r>
            <a:r>
              <a:rPr lang="en-US" altLang="zh-CN" dirty="0" err="1">
                <a:latin typeface="等线" panose="02010600030101010101" pitchFamily="2" charset="-122"/>
                <a:ea typeface="等线" panose="02010600030101010101" pitchFamily="2" charset="-122"/>
              </a:rPr>
              <a:t>bargraph</a:t>
            </a:r>
            <a:r>
              <a:rPr lang="en-US" altLang="zh-CN" dirty="0">
                <a:latin typeface="等线" panose="02010600030101010101" pitchFamily="2" charset="-122"/>
                <a:ea typeface="等线" panose="02010600030101010101" pitchFamily="2" charset="-122"/>
              </a:rPr>
              <a:t> of vector y');</a:t>
            </a:r>
          </a:p>
          <a:p>
            <a:r>
              <a:rPr lang="en-US" altLang="zh-CN" dirty="0">
                <a:latin typeface="等线" panose="02010600030101010101" pitchFamily="2" charset="-122"/>
                <a:ea typeface="等线" panose="02010600030101010101" pitchFamily="2" charset="-122"/>
              </a:rPr>
              <a:t>subplot(1,3,3); bar3(y); title('A 3D </a:t>
            </a:r>
            <a:r>
              <a:rPr lang="en-US" altLang="zh-CN" dirty="0" err="1">
                <a:latin typeface="等线" panose="02010600030101010101" pitchFamily="2" charset="-122"/>
                <a:ea typeface="等线" panose="02010600030101010101" pitchFamily="2" charset="-122"/>
              </a:rPr>
              <a:t>bargraph</a:t>
            </a:r>
            <a:r>
              <a:rPr lang="en-US" altLang="zh-CN" dirty="0">
                <a:latin typeface="等线" panose="02010600030101010101" pitchFamily="2" charset="-122"/>
                <a:ea typeface="等线" panose="02010600030101010101" pitchFamily="2" charset="-122"/>
              </a:rPr>
              <a:t>‘);</a:t>
            </a:r>
            <a:endParaRPr lang="es-ES" altLang="zh-CN"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482E73B9-2320-4EAE-8F23-4233B6FD3944}"/>
              </a:ext>
            </a:extLst>
          </p:cNvPr>
          <p:cNvPicPr>
            <a:picLocks noChangeAspect="1"/>
          </p:cNvPicPr>
          <p:nvPr/>
        </p:nvPicPr>
        <p:blipFill>
          <a:blip r:embed="rId4"/>
          <a:stretch>
            <a:fillRect/>
          </a:stretch>
        </p:blipFill>
        <p:spPr>
          <a:xfrm>
            <a:off x="3583121" y="4166655"/>
            <a:ext cx="5014358" cy="2153707"/>
          </a:xfrm>
          <a:prstGeom prst="rect">
            <a:avLst/>
          </a:prstGeom>
        </p:spPr>
      </p:pic>
      <p:sp>
        <p:nvSpPr>
          <p:cNvPr id="17" name="圆角矩形 10">
            <a:extLst>
              <a:ext uri="{FF2B5EF4-FFF2-40B4-BE49-F238E27FC236}">
                <a16:creationId xmlns:a16="http://schemas.microsoft.com/office/drawing/2014/main" id="{B76FBD30-8D44-457A-B624-A218CD96AB8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44639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53348"/>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字符</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(Character, char)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6CADC79-654C-47AB-A10D-A2BB592B6B0E}"/>
              </a:ext>
            </a:extLst>
          </p:cNvPr>
          <p:cNvSpPr>
            <a:spLocks noGrp="1"/>
          </p:cNvSpPr>
          <p:nvPr>
            <p:ph type="dt" sz="half" idx="10"/>
          </p:nvPr>
        </p:nvSpPr>
        <p:spPr/>
        <p:txBody>
          <a:bodyPr/>
          <a:lstStyle/>
          <a:p>
            <a:fld id="{0D30E8A5-B49B-4921-B89D-A23D9859364B}" type="datetime1">
              <a:rPr lang="zh-CN" altLang="en-US" smtClean="0"/>
              <a:t>2021/3/18</a:t>
            </a:fld>
            <a:endParaRPr lang="zh-CN" altLang="en-US"/>
          </a:p>
        </p:txBody>
      </p:sp>
      <p:sp>
        <p:nvSpPr>
          <p:cNvPr id="5" name="页脚占位符 4">
            <a:extLst>
              <a:ext uri="{FF2B5EF4-FFF2-40B4-BE49-F238E27FC236}">
                <a16:creationId xmlns:a16="http://schemas.microsoft.com/office/drawing/2014/main" id="{D3332AC8-5AB6-448A-B911-BD3BDB80D58E}"/>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99FBD34C-2109-40D6-9C0D-F4164A62C96B}"/>
              </a:ext>
            </a:extLst>
          </p:cNvPr>
          <p:cNvSpPr>
            <a:spLocks noGrp="1"/>
          </p:cNvSpPr>
          <p:nvPr>
            <p:ph idx="1"/>
          </p:nvPr>
        </p:nvSpPr>
        <p:spPr>
          <a:xfrm>
            <a:off x="677196" y="1564707"/>
            <a:ext cx="8092563" cy="2133086"/>
          </a:xfrm>
        </p:spPr>
        <p:txBody>
          <a:bodyPr>
            <a:normAutofit/>
          </a:bodyPr>
          <a:lstStyle/>
          <a:p>
            <a:pPr>
              <a:lnSpc>
                <a:spcPct val="100000"/>
              </a:lnSpc>
              <a:spcBef>
                <a:spcPts val="1200"/>
              </a:spcBef>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码中，每一个字符都是由一个</a:t>
            </a:r>
            <a:r>
              <a:rPr lang="en-US" altLang="zh-CN" dirty="0">
                <a:latin typeface="微软雅黑" panose="020B0503020204020204" pitchFamily="34" charset="-122"/>
                <a:ea typeface="微软雅黑" panose="020B0503020204020204" pitchFamily="34" charset="-122"/>
              </a:rPr>
              <a:t>[0 255]</a:t>
            </a:r>
            <a:r>
              <a:rPr lang="zh-CN" altLang="en-US" dirty="0">
                <a:latin typeface="微软雅黑" panose="020B0503020204020204" pitchFamily="34" charset="-122"/>
                <a:ea typeface="微软雅黑" panose="020B0503020204020204" pitchFamily="34" charset="-122"/>
              </a:rPr>
              <a:t>之间的数表示</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常见的字母等都是字符</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字符和字符串都由一对单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双引号来指示</a:t>
            </a:r>
            <a:endParaRPr lang="en-US" altLang="zh-CN" dirty="0">
              <a:latin typeface="微软雅黑" panose="020B0503020204020204" pitchFamily="34" charset="-122"/>
              <a:ea typeface="微软雅黑" panose="020B0503020204020204" pitchFamily="34" charset="-122"/>
            </a:endParaRPr>
          </a:p>
        </p:txBody>
      </p:sp>
      <p:sp>
        <p:nvSpPr>
          <p:cNvPr id="19" name="Text Box 5">
            <a:extLst>
              <a:ext uri="{FF2B5EF4-FFF2-40B4-BE49-F238E27FC236}">
                <a16:creationId xmlns:a16="http://schemas.microsoft.com/office/drawing/2014/main" id="{70A19C58-6273-4AAB-816C-F90712EC1FEE}"/>
              </a:ext>
            </a:extLst>
          </p:cNvPr>
          <p:cNvSpPr txBox="1">
            <a:spLocks noChangeArrowheads="1"/>
          </p:cNvSpPr>
          <p:nvPr/>
        </p:nvSpPr>
        <p:spPr bwMode="auto">
          <a:xfrm>
            <a:off x="2411298" y="3809872"/>
            <a:ext cx="2593902" cy="70788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s1 = ‘hello world';</a:t>
            </a:r>
          </a:p>
          <a:p>
            <a:r>
              <a:rPr lang="en-US" altLang="zh-CN" dirty="0" err="1">
                <a:latin typeface="等线" panose="02010600030101010101" pitchFamily="2" charset="-122"/>
                <a:ea typeface="等线" panose="02010600030101010101" pitchFamily="2" charset="-122"/>
              </a:rPr>
              <a:t>whos</a:t>
            </a:r>
            <a:endParaRPr lang="en-US" altLang="zh-CN" dirty="0">
              <a:latin typeface="等线" panose="02010600030101010101" pitchFamily="2" charset="-122"/>
              <a:ea typeface="等线" panose="02010600030101010101" pitchFamily="2" charset="-122"/>
            </a:endParaRPr>
          </a:p>
        </p:txBody>
      </p:sp>
      <p:sp>
        <p:nvSpPr>
          <p:cNvPr id="20" name="Text Box 5">
            <a:extLst>
              <a:ext uri="{FF2B5EF4-FFF2-40B4-BE49-F238E27FC236}">
                <a16:creationId xmlns:a16="http://schemas.microsoft.com/office/drawing/2014/main" id="{F80709C3-207A-4A9B-BDC1-63CDC7E5B369}"/>
              </a:ext>
            </a:extLst>
          </p:cNvPr>
          <p:cNvSpPr txBox="1">
            <a:spLocks noChangeArrowheads="1"/>
          </p:cNvSpPr>
          <p:nvPr/>
        </p:nvSpPr>
        <p:spPr bwMode="auto">
          <a:xfrm>
            <a:off x="6470177" y="3813547"/>
            <a:ext cx="2593902" cy="70788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s2 = “hello world”;</a:t>
            </a:r>
          </a:p>
          <a:p>
            <a:r>
              <a:rPr lang="en-US" altLang="zh-CN" dirty="0" err="1">
                <a:latin typeface="等线" panose="02010600030101010101" pitchFamily="2" charset="-122"/>
                <a:ea typeface="等线" panose="02010600030101010101" pitchFamily="2" charset="-122"/>
              </a:rPr>
              <a:t>whos</a:t>
            </a:r>
            <a:r>
              <a:rPr lang="en-US" altLang="zh-CN" dirty="0">
                <a:latin typeface="等线" panose="02010600030101010101" pitchFamily="2" charset="-122"/>
                <a:ea typeface="等线" panose="02010600030101010101" pitchFamily="2" charset="-122"/>
              </a:rPr>
              <a:t> </a:t>
            </a:r>
          </a:p>
        </p:txBody>
      </p:sp>
      <p:pic>
        <p:nvPicPr>
          <p:cNvPr id="21" name="图片 20">
            <a:extLst>
              <a:ext uri="{FF2B5EF4-FFF2-40B4-BE49-F238E27FC236}">
                <a16:creationId xmlns:a16="http://schemas.microsoft.com/office/drawing/2014/main" id="{C08142BC-DA79-4C20-8427-DB5CA2913BB8}"/>
              </a:ext>
            </a:extLst>
          </p:cNvPr>
          <p:cNvPicPr>
            <a:picLocks noChangeAspect="1"/>
          </p:cNvPicPr>
          <p:nvPr/>
        </p:nvPicPr>
        <p:blipFill>
          <a:blip r:embed="rId4"/>
          <a:stretch>
            <a:fillRect/>
          </a:stretch>
        </p:blipFill>
        <p:spPr>
          <a:xfrm>
            <a:off x="1964037" y="4845031"/>
            <a:ext cx="3950031" cy="1368890"/>
          </a:xfrm>
          <a:prstGeom prst="rect">
            <a:avLst/>
          </a:prstGeom>
        </p:spPr>
      </p:pic>
      <p:pic>
        <p:nvPicPr>
          <p:cNvPr id="22" name="图片 21">
            <a:extLst>
              <a:ext uri="{FF2B5EF4-FFF2-40B4-BE49-F238E27FC236}">
                <a16:creationId xmlns:a16="http://schemas.microsoft.com/office/drawing/2014/main" id="{66BC3594-081F-477C-9CB5-F6121AFCC7B9}"/>
              </a:ext>
            </a:extLst>
          </p:cNvPr>
          <p:cNvPicPr>
            <a:picLocks noChangeAspect="1"/>
          </p:cNvPicPr>
          <p:nvPr/>
        </p:nvPicPr>
        <p:blipFill>
          <a:blip r:embed="rId5"/>
          <a:stretch>
            <a:fillRect/>
          </a:stretch>
        </p:blipFill>
        <p:spPr>
          <a:xfrm>
            <a:off x="6296806" y="4827346"/>
            <a:ext cx="3745476" cy="1419797"/>
          </a:xfrm>
          <a:prstGeom prst="rect">
            <a:avLst/>
          </a:prstGeom>
        </p:spPr>
      </p:pic>
      <p:sp>
        <p:nvSpPr>
          <p:cNvPr id="23" name="圆角矩形 10">
            <a:extLst>
              <a:ext uri="{FF2B5EF4-FFF2-40B4-BE49-F238E27FC236}">
                <a16:creationId xmlns:a16="http://schemas.microsoft.com/office/drawing/2014/main" id="{0C343748-E1D6-44EB-A238-0E10247A7BF6}"/>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6023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柱状图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D46061BC-3242-40C5-ABE7-C68906F4F760}"/>
              </a:ext>
            </a:extLst>
          </p:cNvPr>
          <p:cNvSpPr>
            <a:spLocks noGrp="1"/>
          </p:cNvSpPr>
          <p:nvPr>
            <p:ph type="dt" sz="half" idx="10"/>
          </p:nvPr>
        </p:nvSpPr>
        <p:spPr/>
        <p:txBody>
          <a:bodyPr/>
          <a:lstStyle/>
          <a:p>
            <a:fld id="{8E9F903C-10DD-4E20-B1D6-78015652AAE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EFD1AC1-338A-4B3D-B995-B10DF89D96CE}"/>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62644D28-D490-440E-A430-C6257D8E7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931" y="1549231"/>
            <a:ext cx="4173632" cy="3001499"/>
          </a:xfrm>
          <a:prstGeom prst="rect">
            <a:avLst/>
          </a:prstGeom>
        </p:spPr>
      </p:pic>
      <p:pic>
        <p:nvPicPr>
          <p:cNvPr id="15" name="图片 14">
            <a:extLst>
              <a:ext uri="{FF2B5EF4-FFF2-40B4-BE49-F238E27FC236}">
                <a16:creationId xmlns:a16="http://schemas.microsoft.com/office/drawing/2014/main" id="{4C68E460-CD20-4F38-B4DC-8EB770EC9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563" y="3378032"/>
            <a:ext cx="4634058" cy="3062545"/>
          </a:xfrm>
          <a:prstGeom prst="rect">
            <a:avLst/>
          </a:prstGeom>
        </p:spPr>
      </p:pic>
      <p:sp>
        <p:nvSpPr>
          <p:cNvPr id="16" name="文本框 15">
            <a:extLst>
              <a:ext uri="{FF2B5EF4-FFF2-40B4-BE49-F238E27FC236}">
                <a16:creationId xmlns:a16="http://schemas.microsoft.com/office/drawing/2014/main" id="{EE4566C1-1919-4212-9D3E-2EFC812331B0}"/>
              </a:ext>
            </a:extLst>
          </p:cNvPr>
          <p:cNvSpPr txBox="1"/>
          <p:nvPr/>
        </p:nvSpPr>
        <p:spPr>
          <a:xfrm>
            <a:off x="6486970" y="2460631"/>
            <a:ext cx="3363247"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AAAI 2019</a:t>
            </a:r>
            <a:r>
              <a:rPr lang="zh-CN" altLang="en-US" sz="2400" dirty="0">
                <a:latin typeface="微软雅黑" panose="020B0503020204020204" pitchFamily="34" charset="-122"/>
                <a:ea typeface="微软雅黑" panose="020B0503020204020204" pitchFamily="34" charset="-122"/>
              </a:rPr>
              <a:t>国际会议上</a:t>
            </a:r>
          </a:p>
        </p:txBody>
      </p:sp>
      <p:sp>
        <p:nvSpPr>
          <p:cNvPr id="17" name="圆角矩形 10">
            <a:extLst>
              <a:ext uri="{FF2B5EF4-FFF2-40B4-BE49-F238E27FC236}">
                <a16:creationId xmlns:a16="http://schemas.microsoft.com/office/drawing/2014/main" id="{38289728-D5C8-483C-B57D-25EEB4C3121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5192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柱状图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66DF3C03-EBB0-4087-8BB2-B3FD98136915}"/>
              </a:ext>
            </a:extLst>
          </p:cNvPr>
          <p:cNvSpPr>
            <a:spLocks noGrp="1"/>
          </p:cNvSpPr>
          <p:nvPr>
            <p:ph type="dt" sz="half" idx="10"/>
          </p:nvPr>
        </p:nvSpPr>
        <p:spPr/>
        <p:txBody>
          <a:bodyPr/>
          <a:lstStyle/>
          <a:p>
            <a:fld id="{64FADF32-B72D-4CF0-A8F2-F01FE80AF576}"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2920947-1979-46DA-8B9E-E18BA7899199}"/>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CE4F9D51-E1C2-496A-A43D-24ED175C36AB}"/>
              </a:ext>
            </a:extLst>
          </p:cNvPr>
          <p:cNvSpPr>
            <a:spLocks noGrp="1"/>
          </p:cNvSpPr>
          <p:nvPr>
            <p:ph idx="1"/>
          </p:nvPr>
        </p:nvSpPr>
        <p:spPr>
          <a:xfrm>
            <a:off x="677198" y="1562875"/>
            <a:ext cx="8092563" cy="1375307"/>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bar(</a:t>
            </a:r>
            <a:r>
              <a:rPr lang="en-US" altLang="zh-CN" dirty="0" err="1">
                <a:latin typeface="微软雅黑" panose="020B0503020204020204" pitchFamily="34" charset="-122"/>
                <a:ea typeface="微软雅黑" panose="020B0503020204020204" pitchFamily="34" charset="-122"/>
              </a:rPr>
              <a:t>y,'stacked</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创建堆叠条形图</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en-US" altLang="zh-CN" dirty="0" err="1">
                <a:latin typeface="微软雅黑" panose="020B0503020204020204" pitchFamily="34" charset="-122"/>
                <a:ea typeface="微软雅黑" panose="020B0503020204020204" pitchFamily="34" charset="-122"/>
              </a:rPr>
              <a:t>barh</a:t>
            </a:r>
            <a:r>
              <a:rPr lang="en-US" altLang="zh-CN" dirty="0">
                <a:latin typeface="微软雅黑" panose="020B0503020204020204" pitchFamily="34" charset="-122"/>
                <a:ea typeface="微软雅黑" panose="020B0503020204020204" pitchFamily="34" charset="-122"/>
              </a:rPr>
              <a:t>(y): </a:t>
            </a:r>
            <a:r>
              <a:rPr lang="zh-CN" altLang="en-US" dirty="0">
                <a:latin typeface="微软雅黑" panose="020B0503020204020204" pitchFamily="34" charset="-122"/>
                <a:ea typeface="微软雅黑" panose="020B0503020204020204" pitchFamily="34" charset="-122"/>
              </a:rPr>
              <a:t>创建横向条形图</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3CD1CDC-6B0D-4506-93F0-6D0D49FB488D}"/>
              </a:ext>
            </a:extLst>
          </p:cNvPr>
          <p:cNvSpPr txBox="1"/>
          <p:nvPr/>
        </p:nvSpPr>
        <p:spPr>
          <a:xfrm>
            <a:off x="2494751" y="2866919"/>
            <a:ext cx="2106255" cy="2554545"/>
          </a:xfrm>
          <a:prstGeom prst="rect">
            <a:avLst/>
          </a:prstGeom>
          <a:noFill/>
          <a:ln w="12700">
            <a:solidFill>
              <a:schemeClr val="tx1"/>
            </a:solidFill>
          </a:ln>
        </p:spPr>
        <p:txBody>
          <a:bodyPr wrap="square" rtlCol="0">
            <a:spAutoFit/>
          </a:bodyPr>
          <a:lstStyle/>
          <a:p>
            <a:r>
              <a:rPr lang="en-US" altLang="zh-CN" sz="2000" dirty="0">
                <a:latin typeface="等线" panose="02010600030101010101" pitchFamily="2" charset="-122"/>
                <a:ea typeface="等线" panose="02010600030101010101" pitchFamily="2" charset="-122"/>
              </a:rPr>
              <a:t>x = [1 2 5 4 8];</a:t>
            </a:r>
          </a:p>
          <a:p>
            <a:r>
              <a:rPr lang="en-US" altLang="zh-CN" sz="2000" dirty="0">
                <a:latin typeface="等线" panose="02010600030101010101" pitchFamily="2" charset="-122"/>
                <a:ea typeface="等线" panose="02010600030101010101" pitchFamily="2" charset="-122"/>
              </a:rPr>
              <a:t>y = [x;1:5];</a:t>
            </a:r>
          </a:p>
          <a:p>
            <a:r>
              <a:rPr lang="en-US" altLang="zh-CN" sz="2000" dirty="0">
                <a:latin typeface="等线" panose="02010600030101010101" pitchFamily="2" charset="-122"/>
                <a:ea typeface="等线" panose="02010600030101010101" pitchFamily="2" charset="-122"/>
              </a:rPr>
              <a:t>subplot(1,2,1);</a:t>
            </a:r>
          </a:p>
          <a:p>
            <a:r>
              <a:rPr lang="en-US" altLang="zh-CN" sz="2000" dirty="0">
                <a:latin typeface="等线" panose="02010600030101010101" pitchFamily="2" charset="-122"/>
                <a:ea typeface="等线" panose="02010600030101010101" pitchFamily="2" charset="-122"/>
              </a:rPr>
              <a:t>bar(</a:t>
            </a:r>
            <a:r>
              <a:rPr lang="en-US" altLang="zh-CN" sz="2000" dirty="0" err="1">
                <a:latin typeface="等线" panose="02010600030101010101" pitchFamily="2" charset="-122"/>
                <a:ea typeface="等线" panose="02010600030101010101" pitchFamily="2" charset="-122"/>
              </a:rPr>
              <a:t>y,'stacked</a:t>
            </a:r>
            <a:r>
              <a:rPr lang="en-US" altLang="zh-CN" sz="2000" dirty="0">
                <a:latin typeface="等线" panose="02010600030101010101" pitchFamily="2" charset="-122"/>
                <a:ea typeface="等线" panose="02010600030101010101" pitchFamily="2" charset="-122"/>
              </a:rPr>
              <a:t>');</a:t>
            </a:r>
          </a:p>
          <a:p>
            <a:r>
              <a:rPr lang="en-US" altLang="zh-CN" sz="2000" dirty="0">
                <a:latin typeface="等线" panose="02010600030101010101" pitchFamily="2" charset="-122"/>
                <a:ea typeface="等线" panose="02010600030101010101" pitchFamily="2" charset="-122"/>
              </a:rPr>
              <a:t>title('Stacked');</a:t>
            </a:r>
          </a:p>
          <a:p>
            <a:r>
              <a:rPr lang="en-US" altLang="zh-CN" sz="2000" dirty="0">
                <a:latin typeface="等线" panose="02010600030101010101" pitchFamily="2" charset="-122"/>
                <a:ea typeface="等线" panose="02010600030101010101" pitchFamily="2" charset="-122"/>
              </a:rPr>
              <a:t>subplot(1,2,2);</a:t>
            </a:r>
          </a:p>
          <a:p>
            <a:r>
              <a:rPr lang="en-US" altLang="zh-CN" sz="2000" dirty="0" err="1">
                <a:latin typeface="等线" panose="02010600030101010101" pitchFamily="2" charset="-122"/>
                <a:ea typeface="等线" panose="02010600030101010101" pitchFamily="2" charset="-122"/>
              </a:rPr>
              <a:t>barh</a:t>
            </a:r>
            <a:r>
              <a:rPr lang="en-US" altLang="zh-CN" sz="2000" dirty="0">
                <a:latin typeface="等线" panose="02010600030101010101" pitchFamily="2" charset="-122"/>
                <a:ea typeface="等线" panose="02010600030101010101" pitchFamily="2" charset="-122"/>
              </a:rPr>
              <a:t>(y);</a:t>
            </a:r>
          </a:p>
          <a:p>
            <a:r>
              <a:rPr lang="en-US" altLang="zh-CN" sz="2000" dirty="0">
                <a:latin typeface="等线" panose="02010600030101010101" pitchFamily="2" charset="-122"/>
                <a:ea typeface="等线" panose="02010600030101010101" pitchFamily="2" charset="-122"/>
              </a:rPr>
              <a:t>title('Horizontal’);</a:t>
            </a:r>
            <a:endParaRPr lang="es-ES" altLang="zh-CN" sz="2000"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91D2200C-6DCC-43AD-BB97-78B55F0720AA}"/>
              </a:ext>
            </a:extLst>
          </p:cNvPr>
          <p:cNvPicPr>
            <a:picLocks noChangeAspect="1"/>
          </p:cNvPicPr>
          <p:nvPr/>
        </p:nvPicPr>
        <p:blipFill>
          <a:blip r:embed="rId4"/>
          <a:stretch>
            <a:fillRect/>
          </a:stretch>
        </p:blipFill>
        <p:spPr>
          <a:xfrm>
            <a:off x="4933307" y="2832427"/>
            <a:ext cx="4290704" cy="3546861"/>
          </a:xfrm>
          <a:prstGeom prst="rect">
            <a:avLst/>
          </a:prstGeom>
        </p:spPr>
      </p:pic>
      <p:sp>
        <p:nvSpPr>
          <p:cNvPr id="17" name="圆角矩形 10">
            <a:extLst>
              <a:ext uri="{FF2B5EF4-FFF2-40B4-BE49-F238E27FC236}">
                <a16:creationId xmlns:a16="http://schemas.microsoft.com/office/drawing/2014/main" id="{B3A77961-584F-4850-BE4D-C0F5F7CAD6A1}"/>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05640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饼状图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(pie)</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F10A51A6-D057-4E43-85C1-436D8237E22A}"/>
              </a:ext>
            </a:extLst>
          </p:cNvPr>
          <p:cNvSpPr>
            <a:spLocks noGrp="1"/>
          </p:cNvSpPr>
          <p:nvPr>
            <p:ph type="dt" sz="half" idx="10"/>
          </p:nvPr>
        </p:nvSpPr>
        <p:spPr/>
        <p:txBody>
          <a:bodyPr/>
          <a:lstStyle/>
          <a:p>
            <a:fld id="{73A83BC5-AFAE-48B6-9D0A-0C7441CD9941}" type="datetime1">
              <a:rPr lang="zh-CN" altLang="en-US" smtClean="0"/>
              <a:t>2021/3/18</a:t>
            </a:fld>
            <a:endParaRPr lang="zh-CN" altLang="en-US"/>
          </a:p>
        </p:txBody>
      </p:sp>
      <p:sp>
        <p:nvSpPr>
          <p:cNvPr id="5" name="页脚占位符 4">
            <a:extLst>
              <a:ext uri="{FF2B5EF4-FFF2-40B4-BE49-F238E27FC236}">
                <a16:creationId xmlns:a16="http://schemas.microsoft.com/office/drawing/2014/main" id="{D1A8B7DA-F8A3-47C4-95CC-32B32A821399}"/>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FC4CE5EE-FAE4-4526-B87C-0EBC88FDF2D2}"/>
              </a:ext>
            </a:extLst>
          </p:cNvPr>
          <p:cNvSpPr>
            <a:spLocks noGrp="1"/>
          </p:cNvSpPr>
          <p:nvPr>
            <p:ph idx="1"/>
          </p:nvPr>
        </p:nvSpPr>
        <p:spPr>
          <a:xfrm>
            <a:off x="677198" y="1562875"/>
            <a:ext cx="10676602" cy="2950132"/>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pie(x): </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中的数据绘制饼图。饼图的每个扇区代表</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中的一个元素。</a:t>
            </a:r>
            <a:endParaRPr lang="en-US" altLang="zh-CN" dirty="0">
              <a:latin typeface="微软雅黑" panose="020B0503020204020204" pitchFamily="34" charset="-122"/>
              <a:ea typeface="微软雅黑" panose="020B0503020204020204" pitchFamily="34" charset="-122"/>
            </a:endParaRPr>
          </a:p>
          <a:p>
            <a:pPr marL="717550" indent="-717550">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 </a:t>
            </a:r>
            <a:r>
              <a:rPr lang="en-US" altLang="zh-CN" sz="2400" dirty="0">
                <a:latin typeface="微软雅黑" panose="020B0503020204020204" pitchFamily="34" charset="-122"/>
                <a:ea typeface="微软雅黑" panose="020B0503020204020204" pitchFamily="34" charset="-122"/>
              </a:rPr>
              <a:t>sum(x) ≤ 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中的值直接指定饼图扇区的面积。如果 </a:t>
            </a:r>
            <a:r>
              <a:rPr lang="en-US" altLang="zh-CN" sz="2400" dirty="0">
                <a:latin typeface="微软雅黑" panose="020B0503020204020204" pitchFamily="34" charset="-122"/>
                <a:ea typeface="微软雅黑" panose="020B0503020204020204" pitchFamily="34" charset="-122"/>
              </a:rPr>
              <a:t>sum(x) &lt; 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pie</a:t>
            </a:r>
            <a:r>
              <a:rPr lang="zh-CN" altLang="en-US" sz="2400" dirty="0">
                <a:latin typeface="微软雅黑" panose="020B0503020204020204" pitchFamily="34" charset="-122"/>
                <a:ea typeface="微软雅黑" panose="020B0503020204020204" pitchFamily="34" charset="-122"/>
              </a:rPr>
              <a:t>仅绘制部分饼图。</a:t>
            </a:r>
            <a:endParaRPr lang="en-US" altLang="zh-CN" sz="2400" dirty="0">
              <a:latin typeface="微软雅黑" panose="020B0503020204020204" pitchFamily="34" charset="-122"/>
              <a:ea typeface="微软雅黑" panose="020B0503020204020204" pitchFamily="34" charset="-122"/>
            </a:endParaRPr>
          </a:p>
          <a:p>
            <a:pPr marL="717550" indent="-717550">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如果 </a:t>
            </a:r>
            <a:r>
              <a:rPr lang="en-US" altLang="zh-CN" sz="2400" dirty="0">
                <a:latin typeface="微软雅黑" panose="020B0503020204020204" pitchFamily="34" charset="-122"/>
                <a:ea typeface="微软雅黑" panose="020B0503020204020204" pitchFamily="34" charset="-122"/>
              </a:rPr>
              <a:t>sum(x) &gt; 1</a:t>
            </a:r>
            <a:r>
              <a:rPr lang="zh-CN" altLang="en-US" sz="2400" dirty="0">
                <a:latin typeface="微软雅黑" panose="020B0503020204020204" pitchFamily="34" charset="-122"/>
                <a:ea typeface="微软雅黑" panose="020B0503020204020204" pitchFamily="34" charset="-122"/>
              </a:rPr>
              <a:t>，则 </a:t>
            </a:r>
            <a:r>
              <a:rPr lang="en-US" altLang="zh-CN" sz="2400" dirty="0">
                <a:latin typeface="微软雅黑" panose="020B0503020204020204" pitchFamily="34" charset="-122"/>
                <a:ea typeface="微软雅黑" panose="020B0503020204020204" pitchFamily="34" charset="-122"/>
              </a:rPr>
              <a:t>pie</a:t>
            </a:r>
            <a:r>
              <a:rPr lang="zh-CN" altLang="en-US" sz="2400" dirty="0">
                <a:latin typeface="微软雅黑" panose="020B0503020204020204" pitchFamily="34" charset="-122"/>
                <a:ea typeface="微软雅黑" panose="020B0503020204020204" pitchFamily="34" charset="-122"/>
              </a:rPr>
              <a:t>通过 </a:t>
            </a:r>
            <a:r>
              <a:rPr lang="en-US" altLang="zh-CN" sz="2400" dirty="0">
                <a:latin typeface="微软雅黑" panose="020B0503020204020204" pitchFamily="34" charset="-122"/>
                <a:ea typeface="微软雅黑" panose="020B0503020204020204" pitchFamily="34" charset="-122"/>
              </a:rPr>
              <a:t>x/sum(x) </a:t>
            </a:r>
            <a:r>
              <a:rPr lang="zh-CN" altLang="en-US" sz="2400" dirty="0">
                <a:latin typeface="微软雅黑" panose="020B0503020204020204" pitchFamily="34" charset="-122"/>
                <a:ea typeface="微软雅黑" panose="020B0503020204020204" pitchFamily="34" charset="-122"/>
              </a:rPr>
              <a:t>对值进行归一化，以确定饼图的每个扇区的面积。</a:t>
            </a:r>
          </a:p>
        </p:txBody>
      </p:sp>
      <p:sp>
        <p:nvSpPr>
          <p:cNvPr id="15" name="文本框 14">
            <a:extLst>
              <a:ext uri="{FF2B5EF4-FFF2-40B4-BE49-F238E27FC236}">
                <a16:creationId xmlns:a16="http://schemas.microsoft.com/office/drawing/2014/main" id="{2EC24AC0-88AE-4240-9098-2777A6762429}"/>
              </a:ext>
            </a:extLst>
          </p:cNvPr>
          <p:cNvSpPr txBox="1"/>
          <p:nvPr/>
        </p:nvSpPr>
        <p:spPr>
          <a:xfrm>
            <a:off x="3894496" y="4998965"/>
            <a:ext cx="2283515" cy="646331"/>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a = [0.1 0.05 0.2 0.3];</a:t>
            </a:r>
          </a:p>
          <a:p>
            <a:r>
              <a:rPr lang="en-US" altLang="zh-CN" dirty="0">
                <a:latin typeface="等线" panose="02010600030101010101" pitchFamily="2" charset="-122"/>
                <a:ea typeface="等线" panose="02010600030101010101" pitchFamily="2" charset="-122"/>
              </a:rPr>
              <a:t>pie(a);</a:t>
            </a:r>
          </a:p>
        </p:txBody>
      </p:sp>
      <p:pic>
        <p:nvPicPr>
          <p:cNvPr id="16" name="图片 15">
            <a:extLst>
              <a:ext uri="{FF2B5EF4-FFF2-40B4-BE49-F238E27FC236}">
                <a16:creationId xmlns:a16="http://schemas.microsoft.com/office/drawing/2014/main" id="{C4557D78-7B71-4C1A-9C3A-3C17EDD0E2B9}"/>
              </a:ext>
            </a:extLst>
          </p:cNvPr>
          <p:cNvPicPr>
            <a:picLocks noChangeAspect="1"/>
          </p:cNvPicPr>
          <p:nvPr/>
        </p:nvPicPr>
        <p:blipFill>
          <a:blip r:embed="rId4"/>
          <a:stretch>
            <a:fillRect/>
          </a:stretch>
        </p:blipFill>
        <p:spPr>
          <a:xfrm>
            <a:off x="6784873" y="4223797"/>
            <a:ext cx="2052043" cy="2287035"/>
          </a:xfrm>
          <a:prstGeom prst="rect">
            <a:avLst/>
          </a:prstGeom>
        </p:spPr>
      </p:pic>
      <p:sp>
        <p:nvSpPr>
          <p:cNvPr id="17" name="圆角矩形 10">
            <a:extLst>
              <a:ext uri="{FF2B5EF4-FFF2-40B4-BE49-F238E27FC236}">
                <a16:creationId xmlns:a16="http://schemas.microsoft.com/office/drawing/2014/main" id="{0E4CC9F1-F71F-4138-8FC5-4D7173F02F9F}"/>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632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饼状图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(pie)</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017D43C-0A27-4118-AE4B-989C13F3DE7F}"/>
              </a:ext>
            </a:extLst>
          </p:cNvPr>
          <p:cNvSpPr>
            <a:spLocks noGrp="1"/>
          </p:cNvSpPr>
          <p:nvPr>
            <p:ph type="dt" sz="half" idx="10"/>
          </p:nvPr>
        </p:nvSpPr>
        <p:spPr/>
        <p:txBody>
          <a:bodyPr/>
          <a:lstStyle/>
          <a:p>
            <a:fld id="{2AF7053A-B70C-40D9-85FF-B800D088F617}" type="datetime1">
              <a:rPr lang="zh-CN" altLang="en-US" smtClean="0"/>
              <a:t>2021/3/18</a:t>
            </a:fld>
            <a:endParaRPr lang="zh-CN" altLang="en-US"/>
          </a:p>
        </p:txBody>
      </p:sp>
      <p:sp>
        <p:nvSpPr>
          <p:cNvPr id="5" name="页脚占位符 4">
            <a:extLst>
              <a:ext uri="{FF2B5EF4-FFF2-40B4-BE49-F238E27FC236}">
                <a16:creationId xmlns:a16="http://schemas.microsoft.com/office/drawing/2014/main" id="{C5A58DAA-5A62-41CC-86FF-F11EB3F9C93D}"/>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2A27B5A5-7C50-4530-B4B4-2066431D61CF}"/>
              </a:ext>
            </a:extLst>
          </p:cNvPr>
          <p:cNvSpPr>
            <a:spLocks noGrp="1"/>
          </p:cNvSpPr>
          <p:nvPr>
            <p:ph idx="1"/>
          </p:nvPr>
        </p:nvSpPr>
        <p:spPr>
          <a:xfrm>
            <a:off x="677198" y="1562875"/>
            <a:ext cx="8092563" cy="659216"/>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zh-CN" altLang="en-US" sz="24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3D442A3-B187-4A63-97BF-27430DFFA532}"/>
              </a:ext>
            </a:extLst>
          </p:cNvPr>
          <p:cNvSpPr txBox="1"/>
          <p:nvPr/>
        </p:nvSpPr>
        <p:spPr>
          <a:xfrm>
            <a:off x="4386049" y="2461420"/>
            <a:ext cx="3464335" cy="1200329"/>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a = [10 5 20 30];</a:t>
            </a:r>
          </a:p>
          <a:p>
            <a:r>
              <a:rPr lang="en-US" altLang="zh-CN" dirty="0">
                <a:latin typeface="等线" panose="02010600030101010101" pitchFamily="2" charset="-122"/>
                <a:ea typeface="等线" panose="02010600030101010101" pitchFamily="2" charset="-122"/>
              </a:rPr>
              <a:t>subplot(1,3,1); pie(a);</a:t>
            </a:r>
          </a:p>
          <a:p>
            <a:r>
              <a:rPr lang="en-US" altLang="zh-CN" dirty="0">
                <a:latin typeface="等线" panose="02010600030101010101" pitchFamily="2" charset="-122"/>
                <a:ea typeface="等线" panose="02010600030101010101" pitchFamily="2" charset="-122"/>
              </a:rPr>
              <a:t>subplot(1,3,2); pie(a, [0,0,0,1]);</a:t>
            </a:r>
          </a:p>
          <a:p>
            <a:r>
              <a:rPr lang="en-US" altLang="zh-CN" dirty="0">
                <a:latin typeface="等线" panose="02010600030101010101" pitchFamily="2" charset="-122"/>
                <a:ea typeface="等线" panose="02010600030101010101" pitchFamily="2" charset="-122"/>
              </a:rPr>
              <a:t>subplot(1,3,3); pie3(a, [0,0,0,1]);</a:t>
            </a:r>
            <a:endParaRPr lang="es-ES" altLang="zh-CN"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E3A6F24A-AED7-4CC1-8E8B-A53824FF9B17}"/>
              </a:ext>
            </a:extLst>
          </p:cNvPr>
          <p:cNvPicPr>
            <a:picLocks noChangeAspect="1"/>
          </p:cNvPicPr>
          <p:nvPr/>
        </p:nvPicPr>
        <p:blipFill>
          <a:blip r:embed="rId4"/>
          <a:stretch>
            <a:fillRect/>
          </a:stretch>
        </p:blipFill>
        <p:spPr>
          <a:xfrm>
            <a:off x="1552396" y="3901079"/>
            <a:ext cx="9131643" cy="2376123"/>
          </a:xfrm>
          <a:prstGeom prst="rect">
            <a:avLst/>
          </a:prstGeom>
        </p:spPr>
      </p:pic>
      <p:sp>
        <p:nvSpPr>
          <p:cNvPr id="17" name="圆角矩形 10">
            <a:extLst>
              <a:ext uri="{FF2B5EF4-FFF2-40B4-BE49-F238E27FC236}">
                <a16:creationId xmlns:a16="http://schemas.microsoft.com/office/drawing/2014/main" id="{03CE9F8B-FCF4-4168-817E-B9A446D313D6}"/>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01232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极坐标图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(polar)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F8F7EC85-B90B-4309-BC81-088E741B7282}"/>
              </a:ext>
            </a:extLst>
          </p:cNvPr>
          <p:cNvSpPr>
            <a:spLocks noGrp="1"/>
          </p:cNvSpPr>
          <p:nvPr>
            <p:ph type="dt" sz="half" idx="10"/>
          </p:nvPr>
        </p:nvSpPr>
        <p:spPr/>
        <p:txBody>
          <a:bodyPr/>
          <a:lstStyle/>
          <a:p>
            <a:fld id="{5841C599-38EC-4B87-BA44-BF8BB2A42FB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896B1217-242D-4707-A9C4-B1A84001BEC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51235B1-67E8-4B34-922C-11D69B2B09AD}"/>
              </a:ext>
            </a:extLst>
          </p:cNvPr>
          <p:cNvSpPr>
            <a:spLocks noGrp="1"/>
          </p:cNvSpPr>
          <p:nvPr>
            <p:ph idx="1"/>
          </p:nvPr>
        </p:nvSpPr>
        <p:spPr>
          <a:xfrm>
            <a:off x="677198" y="1562875"/>
            <a:ext cx="9862465" cy="163261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polarplot(theta, rho):</a:t>
            </a:r>
            <a:r>
              <a:rPr lang="zh-CN" altLang="en-US" dirty="0">
                <a:latin typeface="微软雅黑" panose="020B0503020204020204" pitchFamily="34" charset="-122"/>
                <a:ea typeface="微软雅黑" panose="020B0503020204020204" pitchFamily="34" charset="-122"/>
              </a:rPr>
              <a:t>在极坐标中绘制线条，由 </a:t>
            </a:r>
            <a:r>
              <a:rPr lang="en-US" altLang="zh-CN" dirty="0">
                <a:latin typeface="微软雅黑" panose="020B0503020204020204" pitchFamily="34" charset="-122"/>
                <a:ea typeface="微软雅黑" panose="020B0503020204020204" pitchFamily="34" charset="-122"/>
              </a:rPr>
              <a:t>theta</a:t>
            </a:r>
            <a:r>
              <a:rPr lang="zh-CN" altLang="en-US" dirty="0">
                <a:latin typeface="微软雅黑" panose="020B0503020204020204" pitchFamily="34" charset="-122"/>
                <a:ea typeface="微软雅黑" panose="020B0503020204020204" pitchFamily="34" charset="-122"/>
              </a:rPr>
              <a:t>表示弧度角，</a:t>
            </a:r>
            <a:r>
              <a:rPr lang="en-US" altLang="zh-CN" dirty="0">
                <a:latin typeface="微软雅黑" panose="020B0503020204020204" pitchFamily="34" charset="-122"/>
                <a:ea typeface="微软雅黑" panose="020B0503020204020204" pitchFamily="34" charset="-122"/>
              </a:rPr>
              <a:t>rho</a:t>
            </a:r>
            <a:r>
              <a:rPr lang="zh-CN" altLang="en-US" dirty="0">
                <a:latin typeface="微软雅黑" panose="020B0503020204020204" pitchFamily="34" charset="-122"/>
                <a:ea typeface="微软雅黑" panose="020B0503020204020204" pitchFamily="34" charset="-122"/>
              </a:rPr>
              <a:t>表示每个点的半径值。</a:t>
            </a:r>
            <a:endParaRPr lang="en-US" altLang="zh-CN"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5498E17-804C-443B-874F-229912A6D87C}"/>
              </a:ext>
            </a:extLst>
          </p:cNvPr>
          <p:cNvSpPr txBox="1"/>
          <p:nvPr/>
        </p:nvSpPr>
        <p:spPr>
          <a:xfrm>
            <a:off x="2003800" y="2775660"/>
            <a:ext cx="8192425" cy="1200329"/>
          </a:xfrm>
          <a:prstGeom prst="rect">
            <a:avLst/>
          </a:prstGeom>
          <a:noFill/>
          <a:ln w="12700">
            <a:solidFill>
              <a:schemeClr val="tx1"/>
            </a:solidFill>
          </a:ln>
        </p:spPr>
        <p:txBody>
          <a:bodyPr wrap="square" rtlCol="0">
            <a:spAutoFit/>
          </a:bodyPr>
          <a:lstStyle/>
          <a:p>
            <a:r>
              <a:rPr lang="pt-BR" altLang="zh-CN" dirty="0">
                <a:latin typeface="等线" panose="02010600030101010101" pitchFamily="2" charset="-122"/>
                <a:ea typeface="等线" panose="02010600030101010101" pitchFamily="2" charset="-122"/>
              </a:rPr>
              <a:t>x = 1:100; theta = x/10; r = log10(x); </a:t>
            </a:r>
            <a:r>
              <a:rPr lang="en-US" altLang="zh-CN" dirty="0">
                <a:latin typeface="等线" panose="02010600030101010101" pitchFamily="2" charset="-122"/>
                <a:ea typeface="等线" panose="02010600030101010101" pitchFamily="2" charset="-122"/>
              </a:rPr>
              <a:t>subplot(1,4,1); polar(theta, r);</a:t>
            </a:r>
          </a:p>
          <a:p>
            <a:r>
              <a:rPr lang="pt-BR" altLang="zh-CN" dirty="0">
                <a:latin typeface="等线" panose="02010600030101010101" pitchFamily="2" charset="-122"/>
                <a:ea typeface="等线" panose="02010600030101010101" pitchFamily="2" charset="-122"/>
              </a:rPr>
              <a:t>theta = linspace(0, 2*pi); r = cos(4*theta); </a:t>
            </a:r>
            <a:r>
              <a:rPr lang="en-US" altLang="zh-CN" dirty="0">
                <a:latin typeface="等线" panose="02010600030101010101" pitchFamily="2" charset="-122"/>
                <a:ea typeface="等线" panose="02010600030101010101" pitchFamily="2" charset="-122"/>
              </a:rPr>
              <a:t>subplot(1,4,2); polar(theta, r);</a:t>
            </a:r>
          </a:p>
          <a:p>
            <a:r>
              <a:rPr lang="en-US" altLang="zh-CN" dirty="0">
                <a:latin typeface="等线" panose="02010600030101010101" pitchFamily="2" charset="-122"/>
                <a:ea typeface="等线" panose="02010600030101010101" pitchFamily="2" charset="-122"/>
              </a:rPr>
              <a:t>theta = </a:t>
            </a:r>
            <a:r>
              <a:rPr lang="en-US" altLang="zh-CN" dirty="0" err="1">
                <a:latin typeface="等线" panose="02010600030101010101" pitchFamily="2" charset="-122"/>
                <a:ea typeface="等线" panose="02010600030101010101" pitchFamily="2" charset="-122"/>
              </a:rPr>
              <a:t>linspace</a:t>
            </a:r>
            <a:r>
              <a:rPr lang="en-US" altLang="zh-CN" dirty="0">
                <a:latin typeface="等线" panose="02010600030101010101" pitchFamily="2" charset="-122"/>
                <a:ea typeface="等线" panose="02010600030101010101" pitchFamily="2" charset="-122"/>
              </a:rPr>
              <a:t>(0, 2*pi, 6); r = ones(1,length(theta)); subplot(1,4,3); polar(theta, r);</a:t>
            </a:r>
          </a:p>
          <a:p>
            <a:r>
              <a:rPr lang="en-US" altLang="zh-CN" dirty="0">
                <a:latin typeface="等线" panose="02010600030101010101" pitchFamily="2" charset="-122"/>
                <a:ea typeface="等线" panose="02010600030101010101" pitchFamily="2" charset="-122"/>
              </a:rPr>
              <a:t>theta = </a:t>
            </a:r>
            <a:r>
              <a:rPr lang="en-US" altLang="zh-CN" dirty="0" err="1">
                <a:latin typeface="等线" panose="02010600030101010101" pitchFamily="2" charset="-122"/>
                <a:ea typeface="等线" panose="02010600030101010101" pitchFamily="2" charset="-122"/>
              </a:rPr>
              <a:t>linspace</a:t>
            </a:r>
            <a:r>
              <a:rPr lang="en-US" altLang="zh-CN" dirty="0">
                <a:latin typeface="等线" panose="02010600030101010101" pitchFamily="2" charset="-122"/>
                <a:ea typeface="等线" panose="02010600030101010101" pitchFamily="2" charset="-122"/>
              </a:rPr>
              <a:t>(0, 2*pi); r = 1-sin(theta); subplot(1,4,4); polar(theta , r);</a:t>
            </a:r>
            <a:endParaRPr lang="es-ES" altLang="zh-CN"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7766854E-D2AF-4A4A-A2F3-20C06C1CF11A}"/>
              </a:ext>
            </a:extLst>
          </p:cNvPr>
          <p:cNvPicPr>
            <a:picLocks noChangeAspect="1"/>
          </p:cNvPicPr>
          <p:nvPr/>
        </p:nvPicPr>
        <p:blipFill>
          <a:blip r:embed="rId4"/>
          <a:stretch>
            <a:fillRect/>
          </a:stretch>
        </p:blipFill>
        <p:spPr>
          <a:xfrm>
            <a:off x="1528011" y="4181890"/>
            <a:ext cx="9144000" cy="2088880"/>
          </a:xfrm>
          <a:prstGeom prst="rect">
            <a:avLst/>
          </a:prstGeom>
        </p:spPr>
      </p:pic>
      <p:sp>
        <p:nvSpPr>
          <p:cNvPr id="17" name="圆角矩形 10">
            <a:extLst>
              <a:ext uri="{FF2B5EF4-FFF2-40B4-BE49-F238E27FC236}">
                <a16:creationId xmlns:a16="http://schemas.microsoft.com/office/drawing/2014/main" id="{9D8A9C9F-9B2D-4CE4-BD22-D1C81B08E74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11503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离散数据绘图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B3D8109-B169-4421-B931-E1D1A97EA8A2}"/>
              </a:ext>
            </a:extLst>
          </p:cNvPr>
          <p:cNvSpPr>
            <a:spLocks noGrp="1"/>
          </p:cNvSpPr>
          <p:nvPr>
            <p:ph type="dt" sz="half" idx="10"/>
          </p:nvPr>
        </p:nvSpPr>
        <p:spPr/>
        <p:txBody>
          <a:bodyPr/>
          <a:lstStyle/>
          <a:p>
            <a:fld id="{0BE8DDBD-23AC-4896-9401-4BF56CA4372D}"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ABDC9EE-93C4-4675-A2D8-2A67C85A3DBE}"/>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351C9C84-E9AA-4DB1-B3A6-CACB263B1359}"/>
              </a:ext>
            </a:extLst>
          </p:cNvPr>
          <p:cNvSpPr>
            <a:spLocks noGrp="1"/>
          </p:cNvSpPr>
          <p:nvPr>
            <p:ph idx="1"/>
          </p:nvPr>
        </p:nvSpPr>
        <p:spPr>
          <a:xfrm>
            <a:off x="677198" y="1562875"/>
            <a:ext cx="8092563" cy="1632611"/>
          </a:xfrm>
        </p:spPr>
        <p:txBody>
          <a:bodyPr>
            <a:normAutofit/>
          </a:body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stair(x)</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stem(x)</a:t>
            </a:r>
            <a:r>
              <a:rPr lang="zh-CN" altLang="en-US" dirty="0">
                <a:latin typeface="微软雅黑" panose="020B0503020204020204" pitchFamily="34" charset="-122"/>
                <a:ea typeface="微软雅黑" panose="020B0503020204020204" pitchFamily="34" charset="-122"/>
              </a:rPr>
              <a:t>可用于对离散数据绘图。</a:t>
            </a:r>
          </a:p>
        </p:txBody>
      </p:sp>
      <p:sp>
        <p:nvSpPr>
          <p:cNvPr id="15" name="文本框 14">
            <a:extLst>
              <a:ext uri="{FF2B5EF4-FFF2-40B4-BE49-F238E27FC236}">
                <a16:creationId xmlns:a16="http://schemas.microsoft.com/office/drawing/2014/main" id="{9594E866-92D4-4B0B-91FE-04E7442DE074}"/>
              </a:ext>
            </a:extLst>
          </p:cNvPr>
          <p:cNvSpPr txBox="1"/>
          <p:nvPr/>
        </p:nvSpPr>
        <p:spPr>
          <a:xfrm>
            <a:off x="3150536" y="2168401"/>
            <a:ext cx="3522717" cy="1200329"/>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linspace(0, 4*pi, 40); y = sin(x);</a:t>
            </a:r>
          </a:p>
          <a:p>
            <a:r>
              <a:rPr lang="es-ES" altLang="zh-CN" dirty="0">
                <a:latin typeface="等线" panose="02010600030101010101" pitchFamily="2" charset="-122"/>
                <a:ea typeface="等线" panose="02010600030101010101" pitchFamily="2" charset="-122"/>
              </a:rPr>
              <a:t>subplot(1,2,1); stairs(y);</a:t>
            </a:r>
          </a:p>
          <a:p>
            <a:r>
              <a:rPr lang="es-ES" altLang="zh-CN" dirty="0">
                <a:latin typeface="等线" panose="02010600030101010101" pitchFamily="2" charset="-122"/>
                <a:ea typeface="等线" panose="02010600030101010101" pitchFamily="2" charset="-122"/>
              </a:rPr>
              <a:t>subplot(1,2,2); stem(y);</a:t>
            </a:r>
            <a:endParaRPr lang="es-ES" altLang="zh-CN" dirty="0">
              <a:solidFill>
                <a:srgbClr val="FF0000"/>
              </a:solidFill>
              <a:latin typeface="等线" panose="02010600030101010101" pitchFamily="2" charset="-122"/>
              <a:ea typeface="等线" panose="02010600030101010101" pitchFamily="2" charset="-122"/>
            </a:endParaRPr>
          </a:p>
        </p:txBody>
      </p:sp>
      <p:pic>
        <p:nvPicPr>
          <p:cNvPr id="16" name="图片 15">
            <a:extLst>
              <a:ext uri="{FF2B5EF4-FFF2-40B4-BE49-F238E27FC236}">
                <a16:creationId xmlns:a16="http://schemas.microsoft.com/office/drawing/2014/main" id="{54F532DF-59E6-4297-94FE-67656A5B6484}"/>
              </a:ext>
            </a:extLst>
          </p:cNvPr>
          <p:cNvPicPr>
            <a:picLocks noChangeAspect="1"/>
          </p:cNvPicPr>
          <p:nvPr/>
        </p:nvPicPr>
        <p:blipFill>
          <a:blip r:embed="rId4"/>
          <a:stretch>
            <a:fillRect/>
          </a:stretch>
        </p:blipFill>
        <p:spPr>
          <a:xfrm>
            <a:off x="3150534" y="3485013"/>
            <a:ext cx="6111978" cy="3137267"/>
          </a:xfrm>
          <a:prstGeom prst="rect">
            <a:avLst/>
          </a:prstGeom>
        </p:spPr>
      </p:pic>
      <p:sp>
        <p:nvSpPr>
          <p:cNvPr id="17" name="圆角矩形 10">
            <a:extLst>
              <a:ext uri="{FF2B5EF4-FFF2-40B4-BE49-F238E27FC236}">
                <a16:creationId xmlns:a16="http://schemas.microsoft.com/office/drawing/2014/main" id="{7F14992B-7B21-4CB7-A756-88E12F412E9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7184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盒图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(boxplot)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C5F9A27-6826-4841-836F-16E4EBDD7B1A}"/>
              </a:ext>
            </a:extLst>
          </p:cNvPr>
          <p:cNvSpPr>
            <a:spLocks noGrp="1"/>
          </p:cNvSpPr>
          <p:nvPr>
            <p:ph type="dt" sz="half" idx="10"/>
          </p:nvPr>
        </p:nvSpPr>
        <p:spPr/>
        <p:txBody>
          <a:bodyPr/>
          <a:lstStyle/>
          <a:p>
            <a:fld id="{B03D4C31-A510-4013-A439-1EED3E6A083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BC550AE0-1ECB-4F42-9D44-3D14C0B30EF0}"/>
              </a:ext>
            </a:extLst>
          </p:cNvPr>
          <p:cNvSpPr>
            <a:spLocks noGrp="1"/>
          </p:cNvSpPr>
          <p:nvPr>
            <p:ph type="ftr" sz="quarter" idx="11"/>
          </p:nvPr>
        </p:nvSpPr>
        <p:spPr/>
        <p:txBody>
          <a:bodyPr/>
          <a:lstStyle/>
          <a:p>
            <a:r>
              <a:rPr lang="zh-CN" altLang="en-US"/>
              <a:t>人工智能编程语言</a:t>
            </a:r>
          </a:p>
        </p:txBody>
      </p:sp>
      <p:grpSp>
        <p:nvGrpSpPr>
          <p:cNvPr id="12" name="组合 11">
            <a:extLst>
              <a:ext uri="{FF2B5EF4-FFF2-40B4-BE49-F238E27FC236}">
                <a16:creationId xmlns:a16="http://schemas.microsoft.com/office/drawing/2014/main" id="{615F2992-EDB7-4144-AE49-A700CF3FE70B}"/>
              </a:ext>
            </a:extLst>
          </p:cNvPr>
          <p:cNvGrpSpPr/>
          <p:nvPr/>
        </p:nvGrpSpPr>
        <p:grpSpPr>
          <a:xfrm>
            <a:off x="2867205" y="3696324"/>
            <a:ext cx="6118455" cy="2949393"/>
            <a:chOff x="453922" y="3302655"/>
            <a:chExt cx="6118455" cy="2949393"/>
          </a:xfrm>
        </p:grpSpPr>
        <p:pic>
          <p:nvPicPr>
            <p:cNvPr id="15" name="图片 14">
              <a:extLst>
                <a:ext uri="{FF2B5EF4-FFF2-40B4-BE49-F238E27FC236}">
                  <a16:creationId xmlns:a16="http://schemas.microsoft.com/office/drawing/2014/main" id="{C989362C-C525-4F0E-A01F-D69EE2AD9800}"/>
                </a:ext>
              </a:extLst>
            </p:cNvPr>
            <p:cNvPicPr>
              <a:picLocks noChangeAspect="1"/>
            </p:cNvPicPr>
            <p:nvPr/>
          </p:nvPicPr>
          <p:blipFill>
            <a:blip r:embed="rId4"/>
            <a:stretch>
              <a:fillRect/>
            </a:stretch>
          </p:blipFill>
          <p:spPr>
            <a:xfrm>
              <a:off x="453922" y="3302655"/>
              <a:ext cx="3932524" cy="2949393"/>
            </a:xfrm>
            <a:prstGeom prst="rect">
              <a:avLst/>
            </a:prstGeom>
          </p:spPr>
        </p:pic>
        <p:cxnSp>
          <p:nvCxnSpPr>
            <p:cNvPr id="16" name="直接箭头连接符 15">
              <a:extLst>
                <a:ext uri="{FF2B5EF4-FFF2-40B4-BE49-F238E27FC236}">
                  <a16:creationId xmlns:a16="http://schemas.microsoft.com/office/drawing/2014/main" id="{6C047A53-896A-4EAB-8CAF-E49A7E7287AC}"/>
                </a:ext>
              </a:extLst>
            </p:cNvPr>
            <p:cNvCxnSpPr/>
            <p:nvPr/>
          </p:nvCxnSpPr>
          <p:spPr>
            <a:xfrm flipH="1">
              <a:off x="2686050" y="3629403"/>
              <a:ext cx="140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0A7B46-575B-4244-803D-BC61F79C97B5}"/>
                </a:ext>
              </a:extLst>
            </p:cNvPr>
            <p:cNvSpPr txBox="1"/>
            <p:nvPr/>
          </p:nvSpPr>
          <p:spPr>
            <a:xfrm>
              <a:off x="4090050" y="3359250"/>
              <a:ext cx="1230968" cy="646331"/>
            </a:xfrm>
            <a:prstGeom prst="rect">
              <a:avLst/>
            </a:prstGeom>
            <a:noFill/>
          </p:spPr>
          <p:txBody>
            <a:bodyPr wrap="square" rtlCol="0">
              <a:spAutoFit/>
            </a:bodyPr>
            <a:lstStyle/>
            <a:p>
              <a:r>
                <a:rPr lang="zh-CN" altLang="en-US" dirty="0"/>
                <a:t>所有数据中极大值</a:t>
              </a:r>
            </a:p>
          </p:txBody>
        </p:sp>
        <p:cxnSp>
          <p:nvCxnSpPr>
            <p:cNvPr id="18" name="直接箭头连接符 17">
              <a:extLst>
                <a:ext uri="{FF2B5EF4-FFF2-40B4-BE49-F238E27FC236}">
                  <a16:creationId xmlns:a16="http://schemas.microsoft.com/office/drawing/2014/main" id="{FD0C31B2-345F-43B6-80FC-A81018A66AFB}"/>
                </a:ext>
              </a:extLst>
            </p:cNvPr>
            <p:cNvCxnSpPr/>
            <p:nvPr/>
          </p:nvCxnSpPr>
          <p:spPr>
            <a:xfrm flipH="1">
              <a:off x="2686050" y="4564547"/>
              <a:ext cx="1476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E5FAD5F-AD82-4A08-9C2E-DF10A90DAF54}"/>
                </a:ext>
              </a:extLst>
            </p:cNvPr>
            <p:cNvSpPr txBox="1"/>
            <p:nvPr/>
          </p:nvSpPr>
          <p:spPr>
            <a:xfrm>
              <a:off x="4090050" y="4294394"/>
              <a:ext cx="1386518" cy="646331"/>
            </a:xfrm>
            <a:prstGeom prst="rect">
              <a:avLst/>
            </a:prstGeom>
            <a:noFill/>
          </p:spPr>
          <p:txBody>
            <a:bodyPr wrap="square" rtlCol="0">
              <a:spAutoFit/>
            </a:bodyPr>
            <a:lstStyle/>
            <a:p>
              <a:r>
                <a:rPr lang="zh-CN" altLang="en-US" dirty="0"/>
                <a:t>所有数据中数值为</a:t>
              </a:r>
              <a:r>
                <a:rPr lang="en-US" altLang="zh-CN" dirty="0"/>
                <a:t>75%</a:t>
              </a:r>
              <a:endParaRPr lang="zh-CN" altLang="en-US" dirty="0"/>
            </a:p>
          </p:txBody>
        </p:sp>
        <p:cxnSp>
          <p:nvCxnSpPr>
            <p:cNvPr id="20" name="直接箭头连接符 19">
              <a:extLst>
                <a:ext uri="{FF2B5EF4-FFF2-40B4-BE49-F238E27FC236}">
                  <a16:creationId xmlns:a16="http://schemas.microsoft.com/office/drawing/2014/main" id="{55D1E8B8-E7EF-4E43-B073-8A1CB7C0C1B4}"/>
                </a:ext>
              </a:extLst>
            </p:cNvPr>
            <p:cNvCxnSpPr/>
            <p:nvPr/>
          </p:nvCxnSpPr>
          <p:spPr>
            <a:xfrm flipH="1">
              <a:off x="2694791" y="4869406"/>
              <a:ext cx="468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D37AE89-BB52-4810-B0E5-B5F70D4E1523}"/>
                </a:ext>
              </a:extLst>
            </p:cNvPr>
            <p:cNvSpPr txBox="1"/>
            <p:nvPr/>
          </p:nvSpPr>
          <p:spPr>
            <a:xfrm>
              <a:off x="3086446" y="4684740"/>
              <a:ext cx="1145322" cy="369332"/>
            </a:xfrm>
            <a:prstGeom prst="rect">
              <a:avLst/>
            </a:prstGeom>
            <a:noFill/>
          </p:spPr>
          <p:txBody>
            <a:bodyPr wrap="square" rtlCol="0">
              <a:spAutoFit/>
            </a:bodyPr>
            <a:lstStyle/>
            <a:p>
              <a:r>
                <a:rPr lang="zh-CN" altLang="en-US" dirty="0"/>
                <a:t>数据中值</a:t>
              </a:r>
            </a:p>
          </p:txBody>
        </p:sp>
        <p:cxnSp>
          <p:nvCxnSpPr>
            <p:cNvPr id="22" name="直接箭头连接符 21">
              <a:extLst>
                <a:ext uri="{FF2B5EF4-FFF2-40B4-BE49-F238E27FC236}">
                  <a16:creationId xmlns:a16="http://schemas.microsoft.com/office/drawing/2014/main" id="{3E311CF6-7BE1-4814-850A-DC1FDA8EC458}"/>
                </a:ext>
              </a:extLst>
            </p:cNvPr>
            <p:cNvCxnSpPr/>
            <p:nvPr/>
          </p:nvCxnSpPr>
          <p:spPr>
            <a:xfrm flipH="1">
              <a:off x="2758050" y="5331070"/>
              <a:ext cx="1476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AA6D51E-121F-47B2-B9EE-C6EA690C9D14}"/>
                </a:ext>
              </a:extLst>
            </p:cNvPr>
            <p:cNvSpPr txBox="1"/>
            <p:nvPr/>
          </p:nvSpPr>
          <p:spPr>
            <a:xfrm>
              <a:off x="4162050" y="5060917"/>
              <a:ext cx="1386518" cy="646331"/>
            </a:xfrm>
            <a:prstGeom prst="rect">
              <a:avLst/>
            </a:prstGeom>
            <a:noFill/>
          </p:spPr>
          <p:txBody>
            <a:bodyPr wrap="square" rtlCol="0">
              <a:spAutoFit/>
            </a:bodyPr>
            <a:lstStyle/>
            <a:p>
              <a:r>
                <a:rPr lang="zh-CN" altLang="en-US" dirty="0"/>
                <a:t>所有数据中数值为</a:t>
              </a:r>
              <a:r>
                <a:rPr lang="en-US" altLang="zh-CN" dirty="0"/>
                <a:t>25%</a:t>
              </a:r>
              <a:endParaRPr lang="zh-CN" altLang="en-US" dirty="0"/>
            </a:p>
          </p:txBody>
        </p:sp>
        <p:cxnSp>
          <p:nvCxnSpPr>
            <p:cNvPr id="24" name="直接箭头连接符 23">
              <a:extLst>
                <a:ext uri="{FF2B5EF4-FFF2-40B4-BE49-F238E27FC236}">
                  <a16:creationId xmlns:a16="http://schemas.microsoft.com/office/drawing/2014/main" id="{6D8A78B9-835A-46B8-897B-A58625F1BCDD}"/>
                </a:ext>
              </a:extLst>
            </p:cNvPr>
            <p:cNvCxnSpPr/>
            <p:nvPr/>
          </p:nvCxnSpPr>
          <p:spPr>
            <a:xfrm flipH="1">
              <a:off x="2639853" y="5806646"/>
              <a:ext cx="2772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C19B498-4E41-4D36-96FC-C056F59883BD}"/>
                </a:ext>
              </a:extLst>
            </p:cNvPr>
            <p:cNvSpPr txBox="1"/>
            <p:nvPr/>
          </p:nvSpPr>
          <p:spPr>
            <a:xfrm>
              <a:off x="5341409" y="5528489"/>
              <a:ext cx="1230968" cy="646331"/>
            </a:xfrm>
            <a:prstGeom prst="rect">
              <a:avLst/>
            </a:prstGeom>
            <a:noFill/>
          </p:spPr>
          <p:txBody>
            <a:bodyPr wrap="square" rtlCol="0">
              <a:spAutoFit/>
            </a:bodyPr>
            <a:lstStyle/>
            <a:p>
              <a:r>
                <a:rPr lang="zh-CN" altLang="en-US" dirty="0"/>
                <a:t>所有数据中极小值</a:t>
              </a:r>
            </a:p>
          </p:txBody>
        </p:sp>
      </p:grpSp>
      <p:sp>
        <p:nvSpPr>
          <p:cNvPr id="27" name="内容占位符 2">
            <a:extLst>
              <a:ext uri="{FF2B5EF4-FFF2-40B4-BE49-F238E27FC236}">
                <a16:creationId xmlns:a16="http://schemas.microsoft.com/office/drawing/2014/main" id="{F74E85B6-B940-4C42-BE4B-04172F45E903}"/>
              </a:ext>
            </a:extLst>
          </p:cNvPr>
          <p:cNvSpPr>
            <a:spLocks noGrp="1"/>
          </p:cNvSpPr>
          <p:nvPr>
            <p:ph idx="1"/>
          </p:nvPr>
        </p:nvSpPr>
        <p:spPr>
          <a:xfrm>
            <a:off x="677198" y="1562875"/>
            <a:ext cx="9946686" cy="2073291"/>
          </a:xfrm>
        </p:spPr>
        <p:txBody>
          <a:bodyPr>
            <a:normAutofit fontScale="92500"/>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盒图是在</a:t>
            </a:r>
            <a:r>
              <a:rPr lang="en-US" altLang="zh-CN" dirty="0">
                <a:latin typeface="微软雅黑" panose="020B0503020204020204" pitchFamily="34" charset="-122"/>
                <a:ea typeface="微软雅黑" panose="020B0503020204020204" pitchFamily="34" charset="-122"/>
              </a:rPr>
              <a:t>1977</a:t>
            </a:r>
            <a:r>
              <a:rPr lang="zh-CN" altLang="en-US" dirty="0">
                <a:latin typeface="微软雅黑" panose="020B0503020204020204" pitchFamily="34" charset="-122"/>
                <a:ea typeface="微软雅黑" panose="020B0503020204020204" pitchFamily="34" charset="-122"/>
              </a:rPr>
              <a:t>年由美国的统计学家约翰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图基</a:t>
            </a:r>
            <a:r>
              <a:rPr lang="en-US" altLang="zh-CN" dirty="0">
                <a:latin typeface="微软雅黑" panose="020B0503020204020204" pitchFamily="34" charset="-122"/>
                <a:ea typeface="微软雅黑" panose="020B0503020204020204" pitchFamily="34" charset="-122"/>
              </a:rPr>
              <a:t>(John Tukey)</a:t>
            </a:r>
            <a:r>
              <a:rPr lang="zh-CN" altLang="en-US" dirty="0">
                <a:latin typeface="微软雅黑" panose="020B0503020204020204" pitchFamily="34" charset="-122"/>
                <a:ea typeface="微软雅黑" panose="020B0503020204020204" pitchFamily="34" charset="-122"/>
              </a:rPr>
              <a:t>发明。</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它由五个数值点组成：最小值</a:t>
            </a:r>
            <a:r>
              <a:rPr lang="en-US" altLang="zh-CN" dirty="0">
                <a:latin typeface="微软雅黑" panose="020B0503020204020204" pitchFamily="34" charset="-122"/>
                <a:ea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rPr>
              <a:t>，下四分位数</a:t>
            </a:r>
            <a:r>
              <a:rPr lang="en-US" altLang="zh-CN" dirty="0">
                <a:latin typeface="微软雅黑" panose="020B0503020204020204" pitchFamily="34" charset="-122"/>
                <a:ea typeface="微软雅黑" panose="020B0503020204020204" pitchFamily="34" charset="-122"/>
              </a:rPr>
              <a:t>(Q1)</a:t>
            </a:r>
            <a:r>
              <a:rPr lang="zh-CN" altLang="en-US" dirty="0">
                <a:latin typeface="微软雅黑" panose="020B0503020204020204" pitchFamily="34" charset="-122"/>
                <a:ea typeface="微软雅黑" panose="020B0503020204020204" pitchFamily="34" charset="-122"/>
              </a:rPr>
              <a:t>，中位数</a:t>
            </a:r>
            <a:r>
              <a:rPr lang="en-US" altLang="zh-CN" dirty="0">
                <a:latin typeface="微软雅黑" panose="020B0503020204020204" pitchFamily="34" charset="-122"/>
                <a:ea typeface="微软雅黑" panose="020B0503020204020204" pitchFamily="34" charset="-122"/>
              </a:rPr>
              <a:t>(median)</a:t>
            </a:r>
            <a:r>
              <a:rPr lang="zh-CN" altLang="en-US" dirty="0">
                <a:latin typeface="微软雅黑" panose="020B0503020204020204" pitchFamily="34" charset="-122"/>
                <a:ea typeface="微软雅黑" panose="020B0503020204020204" pitchFamily="34" charset="-122"/>
              </a:rPr>
              <a:t>，上四分位数</a:t>
            </a:r>
            <a:r>
              <a:rPr lang="en-US" altLang="zh-CN" dirty="0">
                <a:latin typeface="微软雅黑" panose="020B0503020204020204" pitchFamily="34" charset="-122"/>
                <a:ea typeface="微软雅黑" panose="020B0503020204020204" pitchFamily="34" charset="-122"/>
              </a:rPr>
              <a:t>(Q3)</a:t>
            </a:r>
            <a:r>
              <a:rPr lang="zh-CN" altLang="en-US" dirty="0">
                <a:latin typeface="微软雅黑" panose="020B0503020204020204" pitchFamily="34" charset="-122"/>
                <a:ea typeface="微软雅黑" panose="020B0503020204020204" pitchFamily="34" charset="-122"/>
              </a:rPr>
              <a:t>，最大值</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。也可以往盒图里面加入平均值</a:t>
            </a:r>
            <a:r>
              <a:rPr lang="en-US" altLang="zh-CN" dirty="0">
                <a:latin typeface="微软雅黑" panose="020B0503020204020204" pitchFamily="34" charset="-122"/>
                <a:ea typeface="微软雅黑" panose="020B0503020204020204" pitchFamily="34" charset="-122"/>
              </a:rPr>
              <a:t>(mean)</a:t>
            </a:r>
            <a:r>
              <a:rPr lang="zh-CN" altLang="en-US" dirty="0">
                <a:latin typeface="微软雅黑" panose="020B0503020204020204" pitchFamily="34" charset="-122"/>
                <a:ea typeface="微软雅黑" panose="020B0503020204020204" pitchFamily="34" charset="-122"/>
              </a:rPr>
              <a:t>。</a:t>
            </a:r>
          </a:p>
        </p:txBody>
      </p:sp>
      <p:sp>
        <p:nvSpPr>
          <p:cNvPr id="28" name="圆角矩形 10">
            <a:extLst>
              <a:ext uri="{FF2B5EF4-FFF2-40B4-BE49-F238E27FC236}">
                <a16:creationId xmlns:a16="http://schemas.microsoft.com/office/drawing/2014/main" id="{6AF30C8C-4A9C-47BF-B894-C12B646EF335}"/>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15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盒图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(boxplot)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C5F9A27-6826-4841-836F-16E4EBDD7B1A}"/>
              </a:ext>
            </a:extLst>
          </p:cNvPr>
          <p:cNvSpPr>
            <a:spLocks noGrp="1"/>
          </p:cNvSpPr>
          <p:nvPr>
            <p:ph type="dt" sz="half" idx="10"/>
          </p:nvPr>
        </p:nvSpPr>
        <p:spPr/>
        <p:txBody>
          <a:bodyPr/>
          <a:lstStyle/>
          <a:p>
            <a:fld id="{B03D4C31-A510-4013-A439-1EED3E6A083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BC550AE0-1ECB-4F42-9D44-3D14C0B30EF0}"/>
              </a:ext>
            </a:extLst>
          </p:cNvPr>
          <p:cNvSpPr>
            <a:spLocks noGrp="1"/>
          </p:cNvSpPr>
          <p:nvPr>
            <p:ph type="ftr" sz="quarter" idx="11"/>
          </p:nvPr>
        </p:nvSpPr>
        <p:spPr/>
        <p:txBody>
          <a:bodyPr/>
          <a:lstStyle/>
          <a:p>
            <a:r>
              <a:rPr lang="zh-CN" altLang="en-US"/>
              <a:t>人工智能编程语言</a:t>
            </a:r>
          </a:p>
        </p:txBody>
      </p:sp>
      <p:grpSp>
        <p:nvGrpSpPr>
          <p:cNvPr id="12" name="组合 11">
            <a:extLst>
              <a:ext uri="{FF2B5EF4-FFF2-40B4-BE49-F238E27FC236}">
                <a16:creationId xmlns:a16="http://schemas.microsoft.com/office/drawing/2014/main" id="{615F2992-EDB7-4144-AE49-A700CF3FE70B}"/>
              </a:ext>
            </a:extLst>
          </p:cNvPr>
          <p:cNvGrpSpPr/>
          <p:nvPr/>
        </p:nvGrpSpPr>
        <p:grpSpPr>
          <a:xfrm>
            <a:off x="2867205" y="3696324"/>
            <a:ext cx="6118455" cy="2949393"/>
            <a:chOff x="453922" y="3302655"/>
            <a:chExt cx="6118455" cy="2949393"/>
          </a:xfrm>
        </p:grpSpPr>
        <p:pic>
          <p:nvPicPr>
            <p:cNvPr id="15" name="图片 14">
              <a:extLst>
                <a:ext uri="{FF2B5EF4-FFF2-40B4-BE49-F238E27FC236}">
                  <a16:creationId xmlns:a16="http://schemas.microsoft.com/office/drawing/2014/main" id="{C989362C-C525-4F0E-A01F-D69EE2AD9800}"/>
                </a:ext>
              </a:extLst>
            </p:cNvPr>
            <p:cNvPicPr>
              <a:picLocks noChangeAspect="1"/>
            </p:cNvPicPr>
            <p:nvPr/>
          </p:nvPicPr>
          <p:blipFill>
            <a:blip r:embed="rId4"/>
            <a:stretch>
              <a:fillRect/>
            </a:stretch>
          </p:blipFill>
          <p:spPr>
            <a:xfrm>
              <a:off x="453922" y="3302655"/>
              <a:ext cx="3932524" cy="2949393"/>
            </a:xfrm>
            <a:prstGeom prst="rect">
              <a:avLst/>
            </a:prstGeom>
          </p:spPr>
        </p:pic>
        <p:cxnSp>
          <p:nvCxnSpPr>
            <p:cNvPr id="16" name="直接箭头连接符 15">
              <a:extLst>
                <a:ext uri="{FF2B5EF4-FFF2-40B4-BE49-F238E27FC236}">
                  <a16:creationId xmlns:a16="http://schemas.microsoft.com/office/drawing/2014/main" id="{6C047A53-896A-4EAB-8CAF-E49A7E7287AC}"/>
                </a:ext>
              </a:extLst>
            </p:cNvPr>
            <p:cNvCxnSpPr/>
            <p:nvPr/>
          </p:nvCxnSpPr>
          <p:spPr>
            <a:xfrm flipH="1">
              <a:off x="2686050" y="3629403"/>
              <a:ext cx="1404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FF0A7B46-575B-4244-803D-BC61F79C97B5}"/>
                </a:ext>
              </a:extLst>
            </p:cNvPr>
            <p:cNvSpPr txBox="1"/>
            <p:nvPr/>
          </p:nvSpPr>
          <p:spPr>
            <a:xfrm>
              <a:off x="4090050" y="3359250"/>
              <a:ext cx="1230968" cy="646331"/>
            </a:xfrm>
            <a:prstGeom prst="rect">
              <a:avLst/>
            </a:prstGeom>
            <a:noFill/>
          </p:spPr>
          <p:txBody>
            <a:bodyPr wrap="square" rtlCol="0">
              <a:spAutoFit/>
            </a:bodyPr>
            <a:lstStyle/>
            <a:p>
              <a:r>
                <a:rPr lang="zh-CN" altLang="en-US" dirty="0"/>
                <a:t>所有数据中极大值</a:t>
              </a:r>
            </a:p>
          </p:txBody>
        </p:sp>
        <p:cxnSp>
          <p:nvCxnSpPr>
            <p:cNvPr id="18" name="直接箭头连接符 17">
              <a:extLst>
                <a:ext uri="{FF2B5EF4-FFF2-40B4-BE49-F238E27FC236}">
                  <a16:creationId xmlns:a16="http://schemas.microsoft.com/office/drawing/2014/main" id="{FD0C31B2-345F-43B6-80FC-A81018A66AFB}"/>
                </a:ext>
              </a:extLst>
            </p:cNvPr>
            <p:cNvCxnSpPr/>
            <p:nvPr/>
          </p:nvCxnSpPr>
          <p:spPr>
            <a:xfrm flipH="1">
              <a:off x="2686050" y="4564547"/>
              <a:ext cx="1476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E5FAD5F-AD82-4A08-9C2E-DF10A90DAF54}"/>
                </a:ext>
              </a:extLst>
            </p:cNvPr>
            <p:cNvSpPr txBox="1"/>
            <p:nvPr/>
          </p:nvSpPr>
          <p:spPr>
            <a:xfrm>
              <a:off x="4090050" y="4294394"/>
              <a:ext cx="1386518" cy="646331"/>
            </a:xfrm>
            <a:prstGeom prst="rect">
              <a:avLst/>
            </a:prstGeom>
            <a:noFill/>
          </p:spPr>
          <p:txBody>
            <a:bodyPr wrap="square" rtlCol="0">
              <a:spAutoFit/>
            </a:bodyPr>
            <a:lstStyle/>
            <a:p>
              <a:r>
                <a:rPr lang="zh-CN" altLang="en-US" dirty="0"/>
                <a:t>所有数据中数值为</a:t>
              </a:r>
              <a:r>
                <a:rPr lang="en-US" altLang="zh-CN" dirty="0"/>
                <a:t>75%</a:t>
              </a:r>
              <a:endParaRPr lang="zh-CN" altLang="en-US" dirty="0"/>
            </a:p>
          </p:txBody>
        </p:sp>
        <p:cxnSp>
          <p:nvCxnSpPr>
            <p:cNvPr id="20" name="直接箭头连接符 19">
              <a:extLst>
                <a:ext uri="{FF2B5EF4-FFF2-40B4-BE49-F238E27FC236}">
                  <a16:creationId xmlns:a16="http://schemas.microsoft.com/office/drawing/2014/main" id="{55D1E8B8-E7EF-4E43-B073-8A1CB7C0C1B4}"/>
                </a:ext>
              </a:extLst>
            </p:cNvPr>
            <p:cNvCxnSpPr/>
            <p:nvPr/>
          </p:nvCxnSpPr>
          <p:spPr>
            <a:xfrm flipH="1">
              <a:off x="2694791" y="4869406"/>
              <a:ext cx="468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FD37AE89-BB52-4810-B0E5-B5F70D4E1523}"/>
                </a:ext>
              </a:extLst>
            </p:cNvPr>
            <p:cNvSpPr txBox="1"/>
            <p:nvPr/>
          </p:nvSpPr>
          <p:spPr>
            <a:xfrm>
              <a:off x="3086446" y="4684740"/>
              <a:ext cx="1145322" cy="369332"/>
            </a:xfrm>
            <a:prstGeom prst="rect">
              <a:avLst/>
            </a:prstGeom>
            <a:noFill/>
          </p:spPr>
          <p:txBody>
            <a:bodyPr wrap="square" rtlCol="0">
              <a:spAutoFit/>
            </a:bodyPr>
            <a:lstStyle/>
            <a:p>
              <a:r>
                <a:rPr lang="zh-CN" altLang="en-US" dirty="0"/>
                <a:t>数据中值</a:t>
              </a:r>
            </a:p>
          </p:txBody>
        </p:sp>
        <p:cxnSp>
          <p:nvCxnSpPr>
            <p:cNvPr id="22" name="直接箭头连接符 21">
              <a:extLst>
                <a:ext uri="{FF2B5EF4-FFF2-40B4-BE49-F238E27FC236}">
                  <a16:creationId xmlns:a16="http://schemas.microsoft.com/office/drawing/2014/main" id="{3E311CF6-7BE1-4814-850A-DC1FDA8EC458}"/>
                </a:ext>
              </a:extLst>
            </p:cNvPr>
            <p:cNvCxnSpPr/>
            <p:nvPr/>
          </p:nvCxnSpPr>
          <p:spPr>
            <a:xfrm flipH="1">
              <a:off x="2758050" y="5331070"/>
              <a:ext cx="1476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AA6D51E-121F-47B2-B9EE-C6EA690C9D14}"/>
                </a:ext>
              </a:extLst>
            </p:cNvPr>
            <p:cNvSpPr txBox="1"/>
            <p:nvPr/>
          </p:nvSpPr>
          <p:spPr>
            <a:xfrm>
              <a:off x="4162050" y="5060917"/>
              <a:ext cx="1386518" cy="646331"/>
            </a:xfrm>
            <a:prstGeom prst="rect">
              <a:avLst/>
            </a:prstGeom>
            <a:noFill/>
          </p:spPr>
          <p:txBody>
            <a:bodyPr wrap="square" rtlCol="0">
              <a:spAutoFit/>
            </a:bodyPr>
            <a:lstStyle/>
            <a:p>
              <a:r>
                <a:rPr lang="zh-CN" altLang="en-US" dirty="0"/>
                <a:t>所有数据中数值为</a:t>
              </a:r>
              <a:r>
                <a:rPr lang="en-US" altLang="zh-CN" dirty="0"/>
                <a:t>25%</a:t>
              </a:r>
              <a:endParaRPr lang="zh-CN" altLang="en-US" dirty="0"/>
            </a:p>
          </p:txBody>
        </p:sp>
        <p:cxnSp>
          <p:nvCxnSpPr>
            <p:cNvPr id="24" name="直接箭头连接符 23">
              <a:extLst>
                <a:ext uri="{FF2B5EF4-FFF2-40B4-BE49-F238E27FC236}">
                  <a16:creationId xmlns:a16="http://schemas.microsoft.com/office/drawing/2014/main" id="{6D8A78B9-835A-46B8-897B-A58625F1BCDD}"/>
                </a:ext>
              </a:extLst>
            </p:cNvPr>
            <p:cNvCxnSpPr/>
            <p:nvPr/>
          </p:nvCxnSpPr>
          <p:spPr>
            <a:xfrm flipH="1">
              <a:off x="2639853" y="5806646"/>
              <a:ext cx="2772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FC19B498-4E41-4D36-96FC-C056F59883BD}"/>
                </a:ext>
              </a:extLst>
            </p:cNvPr>
            <p:cNvSpPr txBox="1"/>
            <p:nvPr/>
          </p:nvSpPr>
          <p:spPr>
            <a:xfrm>
              <a:off x="5341409" y="5528489"/>
              <a:ext cx="1230968" cy="646331"/>
            </a:xfrm>
            <a:prstGeom prst="rect">
              <a:avLst/>
            </a:prstGeom>
            <a:noFill/>
          </p:spPr>
          <p:txBody>
            <a:bodyPr wrap="square" rtlCol="0">
              <a:spAutoFit/>
            </a:bodyPr>
            <a:lstStyle/>
            <a:p>
              <a:r>
                <a:rPr lang="zh-CN" altLang="en-US" dirty="0"/>
                <a:t>所有数据中极小值</a:t>
              </a:r>
            </a:p>
          </p:txBody>
        </p:sp>
      </p:grpSp>
      <p:pic>
        <p:nvPicPr>
          <p:cNvPr id="28" name="图片 27">
            <a:extLst>
              <a:ext uri="{FF2B5EF4-FFF2-40B4-BE49-F238E27FC236}">
                <a16:creationId xmlns:a16="http://schemas.microsoft.com/office/drawing/2014/main" id="{0C944A01-80DC-4A10-A7FD-8ECDC46796BB}"/>
              </a:ext>
            </a:extLst>
          </p:cNvPr>
          <p:cNvPicPr>
            <a:picLocks noChangeAspect="1"/>
          </p:cNvPicPr>
          <p:nvPr/>
        </p:nvPicPr>
        <p:blipFill>
          <a:blip r:embed="rId5"/>
          <a:stretch>
            <a:fillRect/>
          </a:stretch>
        </p:blipFill>
        <p:spPr>
          <a:xfrm>
            <a:off x="7958986" y="1401428"/>
            <a:ext cx="3322250" cy="2807535"/>
          </a:xfrm>
          <a:prstGeom prst="rect">
            <a:avLst/>
          </a:prstGeom>
        </p:spPr>
      </p:pic>
      <p:sp>
        <p:nvSpPr>
          <p:cNvPr id="29" name="文本框 28">
            <a:extLst>
              <a:ext uri="{FF2B5EF4-FFF2-40B4-BE49-F238E27FC236}">
                <a16:creationId xmlns:a16="http://schemas.microsoft.com/office/drawing/2014/main" id="{94F62AC4-FB12-4968-B55E-7F070CCE3BA4}"/>
              </a:ext>
            </a:extLst>
          </p:cNvPr>
          <p:cNvSpPr txBox="1"/>
          <p:nvPr/>
        </p:nvSpPr>
        <p:spPr>
          <a:xfrm>
            <a:off x="2867205" y="1730540"/>
            <a:ext cx="4179323" cy="1754326"/>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load </a:t>
            </a:r>
            <a:r>
              <a:rPr lang="en-US" altLang="zh-CN" dirty="0" err="1">
                <a:latin typeface="等线" panose="02010600030101010101" pitchFamily="2" charset="-122"/>
                <a:ea typeface="等线" panose="02010600030101010101" pitchFamily="2" charset="-122"/>
              </a:rPr>
              <a:t>carsmall</a:t>
            </a:r>
            <a:r>
              <a:rPr lang="en-US" altLang="zh-CN" dirty="0">
                <a:latin typeface="等线" panose="02010600030101010101" pitchFamily="2" charset="-122"/>
                <a:ea typeface="等线" panose="02010600030101010101" pitchFamily="2" charset="-122"/>
              </a:rPr>
              <a:t>;</a:t>
            </a:r>
          </a:p>
          <a:p>
            <a:r>
              <a:rPr lang="es-ES" altLang="zh-CN" dirty="0">
                <a:latin typeface="等线" panose="02010600030101010101" pitchFamily="2" charset="-122"/>
                <a:ea typeface="等线" panose="02010600030101010101" pitchFamily="2" charset="-122"/>
              </a:rPr>
              <a:t>boxplot(MPG,Origin);</a:t>
            </a:r>
          </a:p>
          <a:p>
            <a:r>
              <a:rPr lang="es-ES" altLang="zh-CN" dirty="0">
                <a:latin typeface="等线" panose="02010600030101010101" pitchFamily="2" charset="-122"/>
                <a:ea typeface="等线" panose="02010600030101010101" pitchFamily="2" charset="-122"/>
              </a:rPr>
              <a:t>title('Miles per Gallon by Vehicle Origin');</a:t>
            </a:r>
          </a:p>
          <a:p>
            <a:r>
              <a:rPr lang="es-ES" altLang="zh-CN" dirty="0">
                <a:latin typeface="等线" panose="02010600030101010101" pitchFamily="2" charset="-122"/>
                <a:ea typeface="等线" panose="02010600030101010101" pitchFamily="2" charset="-122"/>
              </a:rPr>
              <a:t>xlabel(‘Country of Origin’)</a:t>
            </a:r>
            <a:r>
              <a:rPr lang="en-US" altLang="zh-CN" dirty="0">
                <a:latin typeface="等线" panose="02010600030101010101" pitchFamily="2" charset="-122"/>
                <a:ea typeface="等线" panose="02010600030101010101" pitchFamily="2" charset="-122"/>
              </a:rPr>
              <a:t>;</a:t>
            </a:r>
            <a:endParaRPr lang="es-ES" altLang="zh-CN" dirty="0">
              <a:latin typeface="等线" panose="02010600030101010101" pitchFamily="2" charset="-122"/>
              <a:ea typeface="等线" panose="02010600030101010101" pitchFamily="2" charset="-122"/>
            </a:endParaRPr>
          </a:p>
          <a:p>
            <a:r>
              <a:rPr lang="es-ES" altLang="zh-CN" dirty="0">
                <a:latin typeface="等线" panose="02010600030101010101" pitchFamily="2" charset="-122"/>
                <a:ea typeface="等线" panose="02010600030101010101" pitchFamily="2" charset="-122"/>
              </a:rPr>
              <a:t>ylabel('Miles per Gallon (MPG)');</a:t>
            </a:r>
          </a:p>
        </p:txBody>
      </p:sp>
      <p:sp>
        <p:nvSpPr>
          <p:cNvPr id="27" name="圆角矩形 10">
            <a:extLst>
              <a:ext uri="{FF2B5EF4-FFF2-40B4-BE49-F238E27FC236}">
                <a16:creationId xmlns:a16="http://schemas.microsoft.com/office/drawing/2014/main" id="{A305B71A-9F9F-4505-8A32-97CBE7A3F01C}"/>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0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误差棒图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err="1">
                <a:latin typeface="微软雅黑" panose="020B0503020204020204" pitchFamily="34" charset="-122"/>
                <a:ea typeface="微软雅黑" panose="020B0503020204020204" pitchFamily="34" charset="-122"/>
                <a:cs typeface="微软雅黑" panose="020B0503020204020204" pitchFamily="34" charset="-122"/>
              </a:rPr>
              <a:t>errorbar</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39841BBA-8DDF-403C-B5EC-E4D799707490}"/>
              </a:ext>
            </a:extLst>
          </p:cNvPr>
          <p:cNvSpPr>
            <a:spLocks noGrp="1"/>
          </p:cNvSpPr>
          <p:nvPr>
            <p:ph type="dt" sz="half" idx="10"/>
          </p:nvPr>
        </p:nvSpPr>
        <p:spPr/>
        <p:txBody>
          <a:bodyPr/>
          <a:lstStyle/>
          <a:p>
            <a:fld id="{AC38F793-7964-46C1-8782-4DA61A997CFA}"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DB2B97D-397C-4B15-92E1-9484546C4FAE}"/>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F2BF8E69-09DE-4D67-AB40-327D15FB3514}"/>
              </a:ext>
            </a:extLst>
          </p:cNvPr>
          <p:cNvPicPr>
            <a:picLocks noChangeAspect="1"/>
          </p:cNvPicPr>
          <p:nvPr/>
        </p:nvPicPr>
        <p:blipFill>
          <a:blip r:embed="rId4"/>
          <a:stretch>
            <a:fillRect/>
          </a:stretch>
        </p:blipFill>
        <p:spPr>
          <a:xfrm>
            <a:off x="2919039" y="3366361"/>
            <a:ext cx="4055085" cy="3361559"/>
          </a:xfrm>
          <a:prstGeom prst="rect">
            <a:avLst/>
          </a:prstGeom>
        </p:spPr>
      </p:pic>
      <p:sp>
        <p:nvSpPr>
          <p:cNvPr id="15" name="文本框 14">
            <a:extLst>
              <a:ext uri="{FF2B5EF4-FFF2-40B4-BE49-F238E27FC236}">
                <a16:creationId xmlns:a16="http://schemas.microsoft.com/office/drawing/2014/main" id="{D4724EEC-801F-484E-9532-AE96542912A2}"/>
              </a:ext>
            </a:extLst>
          </p:cNvPr>
          <p:cNvSpPr txBox="1"/>
          <p:nvPr/>
        </p:nvSpPr>
        <p:spPr>
          <a:xfrm>
            <a:off x="2919039" y="1695173"/>
            <a:ext cx="7005178" cy="1477328"/>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Time=1:1:6;</a:t>
            </a:r>
          </a:p>
          <a:p>
            <a:r>
              <a:rPr lang="en-US" altLang="zh-CN" dirty="0">
                <a:latin typeface="等线" panose="02010600030101010101" pitchFamily="2" charset="-122"/>
                <a:ea typeface="等线" panose="02010600030101010101" pitchFamily="2" charset="-122"/>
              </a:rPr>
              <a:t>Average=[12,11,7,7,6,5];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各月的平均值</a:t>
            </a:r>
          </a:p>
          <a:p>
            <a:r>
              <a:rPr lang="en-US" altLang="zh-CN" dirty="0">
                <a:latin typeface="等线" panose="02010600030101010101" pitchFamily="2" charset="-122"/>
                <a:ea typeface="等线" panose="02010600030101010101" pitchFamily="2" charset="-122"/>
              </a:rPr>
              <a:t>Variance=[0.5,0.4,0.3,1,0.3,0.5];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各月的方差值</a:t>
            </a:r>
          </a:p>
          <a:p>
            <a:r>
              <a:rPr lang="en-US" altLang="zh-CN" dirty="0" err="1">
                <a:latin typeface="等线" panose="02010600030101010101" pitchFamily="2" charset="-122"/>
                <a:ea typeface="等线" panose="02010600030101010101" pitchFamily="2" charset="-122"/>
              </a:rPr>
              <a:t>errorbar</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Time,Average,Variance</a:t>
            </a:r>
            <a:r>
              <a:rPr lang="en-US" altLang="zh-CN" dirty="0">
                <a:latin typeface="等线" panose="02010600030101010101" pitchFamily="2" charset="-122"/>
                <a:ea typeface="等线" panose="02010600030101010101" pitchFamily="2" charset="-122"/>
              </a:rPr>
              <a:t>)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函数调用格式 </a:t>
            </a:r>
            <a:r>
              <a:rPr lang="en-US" altLang="zh-CN" dirty="0" err="1">
                <a:solidFill>
                  <a:srgbClr val="00B050"/>
                </a:solidFill>
                <a:latin typeface="等线" panose="02010600030101010101" pitchFamily="2" charset="-122"/>
                <a:ea typeface="等线" panose="02010600030101010101" pitchFamily="2" charset="-122"/>
              </a:rPr>
              <a:t>errorbar</a:t>
            </a:r>
            <a:r>
              <a:rPr lang="en-US" altLang="zh-CN" dirty="0">
                <a:solidFill>
                  <a:srgbClr val="00B050"/>
                </a:solidFill>
                <a:latin typeface="等线" panose="02010600030101010101" pitchFamily="2" charset="-122"/>
                <a:ea typeface="等线" panose="02010600030101010101" pitchFamily="2" charset="-122"/>
              </a:rPr>
              <a:t>(A,B,X)</a:t>
            </a:r>
          </a:p>
          <a:p>
            <a:r>
              <a:rPr lang="en-US" altLang="zh-CN" dirty="0" err="1">
                <a:latin typeface="等线" panose="02010600030101010101" pitchFamily="2" charset="-122"/>
                <a:ea typeface="等线" panose="02010600030101010101" pitchFamily="2" charset="-122"/>
              </a:rPr>
              <a:t>xlabel</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月份</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ylabel</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降雨量</a:t>
            </a:r>
            <a:r>
              <a:rPr lang="en-US" altLang="zh-CN" dirty="0">
                <a:latin typeface="等线" panose="02010600030101010101" pitchFamily="2" charset="-122"/>
                <a:ea typeface="等线" panose="02010600030101010101" pitchFamily="2" charset="-122"/>
              </a:rPr>
              <a:t>/cm’); title(‘</a:t>
            </a:r>
            <a:r>
              <a:rPr lang="zh-CN" altLang="en-US" dirty="0">
                <a:latin typeface="等线" panose="02010600030101010101" pitchFamily="2" charset="-122"/>
                <a:ea typeface="等线" panose="02010600030101010101" pitchFamily="2" charset="-122"/>
              </a:rPr>
              <a:t>某地降雨量</a:t>
            </a:r>
            <a:r>
              <a:rPr lang="en-US" altLang="zh-CN" dirty="0">
                <a:latin typeface="等线" panose="02010600030101010101" pitchFamily="2" charset="-122"/>
                <a:ea typeface="等线" panose="02010600030101010101" pitchFamily="2" charset="-122"/>
              </a:rPr>
              <a:t>‘);</a:t>
            </a:r>
            <a:endParaRPr lang="es-ES" altLang="zh-CN" dirty="0">
              <a:latin typeface="等线" panose="02010600030101010101" pitchFamily="2" charset="-122"/>
              <a:ea typeface="等线" panose="02010600030101010101" pitchFamily="2" charset="-122"/>
            </a:endParaRPr>
          </a:p>
        </p:txBody>
      </p:sp>
      <p:cxnSp>
        <p:nvCxnSpPr>
          <p:cNvPr id="16" name="直接箭头连接符 15">
            <a:extLst>
              <a:ext uri="{FF2B5EF4-FFF2-40B4-BE49-F238E27FC236}">
                <a16:creationId xmlns:a16="http://schemas.microsoft.com/office/drawing/2014/main" id="{F469EAB1-4FFC-4125-A552-1836A162F4C1}"/>
              </a:ext>
            </a:extLst>
          </p:cNvPr>
          <p:cNvCxnSpPr/>
          <p:nvPr/>
        </p:nvCxnSpPr>
        <p:spPr>
          <a:xfrm flipH="1" flipV="1">
            <a:off x="3839003" y="3878395"/>
            <a:ext cx="3835849" cy="4468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9E8967F-8D6D-4372-832F-441614DECAC9}"/>
              </a:ext>
            </a:extLst>
          </p:cNvPr>
          <p:cNvSpPr txBox="1"/>
          <p:nvPr/>
        </p:nvSpPr>
        <p:spPr>
          <a:xfrm>
            <a:off x="7662255" y="4140535"/>
            <a:ext cx="1230968" cy="369332"/>
          </a:xfrm>
          <a:prstGeom prst="rect">
            <a:avLst/>
          </a:prstGeom>
          <a:noFill/>
        </p:spPr>
        <p:txBody>
          <a:bodyPr wrap="square" rtlCol="0">
            <a:spAutoFit/>
          </a:bodyPr>
          <a:lstStyle/>
          <a:p>
            <a:r>
              <a:rPr lang="zh-CN" altLang="en-US" dirty="0"/>
              <a:t>平均值</a:t>
            </a:r>
          </a:p>
        </p:txBody>
      </p:sp>
      <p:cxnSp>
        <p:nvCxnSpPr>
          <p:cNvPr id="18" name="直接箭头连接符 17">
            <a:extLst>
              <a:ext uri="{FF2B5EF4-FFF2-40B4-BE49-F238E27FC236}">
                <a16:creationId xmlns:a16="http://schemas.microsoft.com/office/drawing/2014/main" id="{00B37021-765E-45FB-B035-51C265FD2312}"/>
              </a:ext>
            </a:extLst>
          </p:cNvPr>
          <p:cNvCxnSpPr/>
          <p:nvPr/>
        </p:nvCxnSpPr>
        <p:spPr>
          <a:xfrm flipH="1" flipV="1">
            <a:off x="4285396" y="4197279"/>
            <a:ext cx="3389456" cy="1279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78E7F911-D06B-4993-BB24-4559FC9CCE9C}"/>
              </a:ext>
            </a:extLst>
          </p:cNvPr>
          <p:cNvCxnSpPr/>
          <p:nvPr/>
        </p:nvCxnSpPr>
        <p:spPr>
          <a:xfrm flipH="1">
            <a:off x="4838138" y="4325201"/>
            <a:ext cx="2836714" cy="10865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0">
            <a:extLst>
              <a:ext uri="{FF2B5EF4-FFF2-40B4-BE49-F238E27FC236}">
                <a16:creationId xmlns:a16="http://schemas.microsoft.com/office/drawing/2014/main" id="{D0962CC1-AFEF-42FF-8679-1E2194717D8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11843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59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双</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轴图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dirty="0" err="1">
                <a:latin typeface="微软雅黑" panose="020B0503020204020204" pitchFamily="34" charset="-122"/>
                <a:ea typeface="微软雅黑" panose="020B0503020204020204" pitchFamily="34" charset="-122"/>
                <a:cs typeface="微软雅黑" panose="020B0503020204020204" pitchFamily="34" charset="-122"/>
              </a:rPr>
              <a:t>plotyy</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293ADC88-CEF2-4BAF-BC16-BD2D8DF404C5}"/>
              </a:ext>
            </a:extLst>
          </p:cNvPr>
          <p:cNvSpPr>
            <a:spLocks noGrp="1"/>
          </p:cNvSpPr>
          <p:nvPr>
            <p:ph type="dt" sz="half" idx="10"/>
          </p:nvPr>
        </p:nvSpPr>
        <p:spPr/>
        <p:txBody>
          <a:bodyPr/>
          <a:lstStyle/>
          <a:p>
            <a:fld id="{354E89A4-E749-4FCB-A911-CA4A9EC3580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937C866B-0754-41D7-BC22-C20D4E39A936}"/>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85D23341-CA8C-4528-B544-F5F33D20101A}"/>
              </a:ext>
            </a:extLst>
          </p:cNvPr>
          <p:cNvSpPr txBox="1"/>
          <p:nvPr/>
        </p:nvSpPr>
        <p:spPr>
          <a:xfrm>
            <a:off x="1873305" y="2186119"/>
            <a:ext cx="3913241" cy="4247317"/>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Time=1:1:24;</a:t>
            </a:r>
          </a:p>
          <a:p>
            <a:r>
              <a:rPr lang="en-US" altLang="zh-CN" dirty="0">
                <a:latin typeface="等线" panose="02010600030101010101" pitchFamily="2" charset="-122"/>
                <a:ea typeface="等线" panose="02010600030101010101" pitchFamily="2" charset="-122"/>
              </a:rPr>
              <a:t>Temp=[6:2:30, 30:-2:10];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各小时的温度</a:t>
            </a:r>
          </a:p>
          <a:p>
            <a:r>
              <a:rPr lang="en-US" altLang="zh-CN" dirty="0">
                <a:latin typeface="等线" panose="02010600030101010101" pitchFamily="2" charset="-122"/>
                <a:ea typeface="等线" panose="02010600030101010101" pitchFamily="2" charset="-122"/>
              </a:rPr>
              <a:t>Humidity=[0.6*ones(1,9),0.4*ones(1,3),0.3*ones(1,3), 0.4*ones(1,4),0.5*ones(1,5)];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各小时的温度</a:t>
            </a:r>
          </a:p>
          <a:p>
            <a:r>
              <a:rPr lang="en-US" altLang="zh-CN" dirty="0">
                <a:latin typeface="等线" panose="02010600030101010101" pitchFamily="2" charset="-122"/>
                <a:ea typeface="等线" panose="02010600030101010101" pitchFamily="2" charset="-122"/>
              </a:rPr>
              <a:t>[AX,H1,H2] = </a:t>
            </a:r>
            <a:r>
              <a:rPr lang="en-US" altLang="zh-CN" dirty="0" err="1">
                <a:latin typeface="等线" panose="02010600030101010101" pitchFamily="2" charset="-122"/>
                <a:ea typeface="等线" panose="02010600030101010101" pitchFamily="2" charset="-122"/>
              </a:rPr>
              <a:t>plotyy</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Time,Temp</a:t>
            </a:r>
            <a:r>
              <a:rPr lang="en-US" altLang="zh-CN" dirty="0">
                <a:latin typeface="等线" panose="02010600030101010101" pitchFamily="2" charset="-122"/>
                <a:ea typeface="等线" panose="02010600030101010101" pitchFamily="2" charset="-122"/>
              </a:rPr>
              <a:t>, Time, Humidity); </a:t>
            </a:r>
            <a:r>
              <a:rPr lang="en-US" altLang="zh-CN" dirty="0">
                <a:solidFill>
                  <a:srgbClr val="00B050"/>
                </a:solidFill>
                <a:latin typeface="等线" panose="02010600030101010101" pitchFamily="2" charset="-122"/>
                <a:ea typeface="等线" panose="02010600030101010101" pitchFamily="2" charset="-122"/>
              </a:rPr>
              <a:t>%</a:t>
            </a:r>
            <a:r>
              <a:rPr lang="zh-CN" altLang="en-US" dirty="0">
                <a:solidFill>
                  <a:srgbClr val="00B050"/>
                </a:solidFill>
                <a:latin typeface="等线" panose="02010600030101010101" pitchFamily="2" charset="-122"/>
                <a:ea typeface="等线" panose="02010600030101010101" pitchFamily="2" charset="-122"/>
              </a:rPr>
              <a:t>函数调用格式 </a:t>
            </a:r>
            <a:r>
              <a:rPr lang="en-US" altLang="zh-CN" dirty="0" err="1">
                <a:solidFill>
                  <a:srgbClr val="00B050"/>
                </a:solidFill>
                <a:latin typeface="等线" panose="02010600030101010101" pitchFamily="2" charset="-122"/>
                <a:ea typeface="等线" panose="02010600030101010101" pitchFamily="2" charset="-122"/>
              </a:rPr>
              <a:t>errorbar</a:t>
            </a:r>
            <a:r>
              <a:rPr lang="en-US" altLang="zh-CN" dirty="0">
                <a:solidFill>
                  <a:srgbClr val="00B050"/>
                </a:solidFill>
                <a:latin typeface="等线" panose="02010600030101010101" pitchFamily="2" charset="-122"/>
                <a:ea typeface="等线" panose="02010600030101010101" pitchFamily="2" charset="-122"/>
              </a:rPr>
              <a:t>(A,B,X)</a:t>
            </a:r>
          </a:p>
          <a:p>
            <a:r>
              <a:rPr lang="en-US" altLang="zh-CN" dirty="0">
                <a:latin typeface="等线" panose="02010600030101010101" pitchFamily="2" charset="-122"/>
                <a:ea typeface="等线" panose="02010600030101010101" pitchFamily="2" charset="-122"/>
              </a:rPr>
              <a:t>set(get(AX(1),'</a:t>
            </a:r>
            <a:r>
              <a:rPr lang="en-US" altLang="zh-CN" dirty="0" err="1">
                <a:latin typeface="等线" panose="02010600030101010101" pitchFamily="2" charset="-122"/>
                <a:ea typeface="等线" panose="02010600030101010101" pitchFamily="2" charset="-122"/>
              </a:rPr>
              <a:t>Ylabel</a:t>
            </a:r>
            <a:r>
              <a:rPr lang="en-US" altLang="zh-CN" dirty="0">
                <a:latin typeface="等线" panose="02010600030101010101" pitchFamily="2" charset="-122"/>
                <a:ea typeface="等线" panose="02010600030101010101" pitchFamily="2" charset="-122"/>
              </a:rPr>
              <a:t>'),'String', '</a:t>
            </a:r>
            <a:r>
              <a:rPr lang="en-US" altLang="zh-CN" dirty="0" err="1">
                <a:latin typeface="等线" panose="02010600030101010101" pitchFamily="2" charset="-122"/>
                <a:ea typeface="等线" panose="02010600030101010101" pitchFamily="2" charset="-122"/>
              </a:rPr>
              <a:t>Temperture</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set(get(AX(2),'</a:t>
            </a:r>
            <a:r>
              <a:rPr lang="en-US" altLang="zh-CN" dirty="0" err="1">
                <a:latin typeface="等线" panose="02010600030101010101" pitchFamily="2" charset="-122"/>
                <a:ea typeface="等线" panose="02010600030101010101" pitchFamily="2" charset="-122"/>
              </a:rPr>
              <a:t>Ylabel</a:t>
            </a:r>
            <a:r>
              <a:rPr lang="en-US" altLang="zh-CN" dirty="0">
                <a:latin typeface="等线" panose="02010600030101010101" pitchFamily="2" charset="-122"/>
                <a:ea typeface="等线" panose="02010600030101010101" pitchFamily="2" charset="-122"/>
              </a:rPr>
              <a:t>'),'String', 'Humidity');</a:t>
            </a:r>
          </a:p>
          <a:p>
            <a:r>
              <a:rPr lang="en-US" altLang="zh-CN" dirty="0" err="1">
                <a:latin typeface="等线" panose="02010600030101010101" pitchFamily="2" charset="-122"/>
                <a:ea typeface="等线" panose="02010600030101010101" pitchFamily="2" charset="-122"/>
              </a:rPr>
              <a:t>xlabel</a:t>
            </a:r>
            <a:r>
              <a:rPr lang="en-US" altLang="zh-CN" dirty="0">
                <a:latin typeface="等线" panose="02010600030101010101" pitchFamily="2" charset="-122"/>
                <a:ea typeface="等线" panose="02010600030101010101" pitchFamily="2" charset="-122"/>
              </a:rPr>
              <a:t>('Hour'); </a:t>
            </a:r>
            <a:r>
              <a:rPr lang="es-ES" altLang="zh-CN" dirty="0">
                <a:latin typeface="等线" panose="02010600030101010101" pitchFamily="2" charset="-122"/>
                <a:ea typeface="等线" panose="02010600030101010101" pitchFamily="2" charset="-122"/>
              </a:rPr>
              <a:t>title('Labeling plotyy‘)</a:t>
            </a:r>
            <a:r>
              <a:rPr lang="en-US" altLang="zh-CN" dirty="0">
                <a:latin typeface="等线" panose="02010600030101010101" pitchFamily="2" charset="-122"/>
                <a:ea typeface="等线" panose="02010600030101010101" pitchFamily="2" charset="-122"/>
              </a:rPr>
              <a:t>;</a:t>
            </a:r>
            <a:endParaRPr lang="es-ES" altLang="zh-CN" dirty="0">
              <a:latin typeface="等线" panose="02010600030101010101" pitchFamily="2" charset="-122"/>
              <a:ea typeface="等线" panose="02010600030101010101" pitchFamily="2" charset="-122"/>
            </a:endParaRPr>
          </a:p>
        </p:txBody>
      </p:sp>
      <p:sp>
        <p:nvSpPr>
          <p:cNvPr id="15" name="内容占位符 2">
            <a:extLst>
              <a:ext uri="{FF2B5EF4-FFF2-40B4-BE49-F238E27FC236}">
                <a16:creationId xmlns:a16="http://schemas.microsoft.com/office/drawing/2014/main" id="{9EFEF879-8364-4210-8D42-17FCE1640F41}"/>
              </a:ext>
            </a:extLst>
          </p:cNvPr>
          <p:cNvSpPr>
            <a:spLocks noGrp="1"/>
          </p:cNvSpPr>
          <p:nvPr>
            <p:ph idx="1"/>
          </p:nvPr>
        </p:nvSpPr>
        <p:spPr>
          <a:xfrm>
            <a:off x="677196" y="1562875"/>
            <a:ext cx="8466804" cy="163261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两组数据有同样的</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取值但不同的</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取值范围和意义。</a:t>
            </a:r>
          </a:p>
        </p:txBody>
      </p:sp>
      <p:pic>
        <p:nvPicPr>
          <p:cNvPr id="16" name="图片 15">
            <a:extLst>
              <a:ext uri="{FF2B5EF4-FFF2-40B4-BE49-F238E27FC236}">
                <a16:creationId xmlns:a16="http://schemas.microsoft.com/office/drawing/2014/main" id="{3EF761EF-1699-48E5-832A-B4400DE03A2F}"/>
              </a:ext>
            </a:extLst>
          </p:cNvPr>
          <p:cNvPicPr>
            <a:picLocks noChangeAspect="1"/>
          </p:cNvPicPr>
          <p:nvPr/>
        </p:nvPicPr>
        <p:blipFill>
          <a:blip r:embed="rId4"/>
          <a:stretch>
            <a:fillRect/>
          </a:stretch>
        </p:blipFill>
        <p:spPr>
          <a:xfrm>
            <a:off x="5869029" y="2186119"/>
            <a:ext cx="4796059" cy="3725269"/>
          </a:xfrm>
          <a:prstGeom prst="rect">
            <a:avLst/>
          </a:prstGeom>
        </p:spPr>
      </p:pic>
      <p:sp>
        <p:nvSpPr>
          <p:cNvPr id="17" name="圆角矩形 10">
            <a:extLst>
              <a:ext uri="{FF2B5EF4-FFF2-40B4-BE49-F238E27FC236}">
                <a16:creationId xmlns:a16="http://schemas.microsoft.com/office/drawing/2014/main" id="{20030414-312C-4817-9C9D-6574AD86920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45600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字符串</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(String, str)</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458876C2-70CE-4A6C-ACF3-1AD4B4DA9601}"/>
              </a:ext>
            </a:extLst>
          </p:cNvPr>
          <p:cNvSpPr>
            <a:spLocks noGrp="1"/>
          </p:cNvSpPr>
          <p:nvPr>
            <p:ph type="dt" sz="half" idx="10"/>
          </p:nvPr>
        </p:nvSpPr>
        <p:spPr/>
        <p:txBody>
          <a:bodyPr/>
          <a:lstStyle/>
          <a:p>
            <a:fld id="{BE37154B-10FD-424E-862F-AB8A1E323391}" type="datetime1">
              <a:rPr lang="zh-CN" altLang="en-US" smtClean="0"/>
              <a:t>2021/3/18</a:t>
            </a:fld>
            <a:endParaRPr lang="zh-CN" altLang="en-US"/>
          </a:p>
        </p:txBody>
      </p:sp>
      <p:sp>
        <p:nvSpPr>
          <p:cNvPr id="5" name="页脚占位符 4">
            <a:extLst>
              <a:ext uri="{FF2B5EF4-FFF2-40B4-BE49-F238E27FC236}">
                <a16:creationId xmlns:a16="http://schemas.microsoft.com/office/drawing/2014/main" id="{1AB935E7-9731-4BF7-88EE-77BED3142D39}"/>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BBD4D1C9-2C65-4D30-8F49-0FFAA716FE7B}"/>
              </a:ext>
            </a:extLst>
          </p:cNvPr>
          <p:cNvSpPr>
            <a:spLocks noGrp="1"/>
          </p:cNvSpPr>
          <p:nvPr>
            <p:ph idx="1"/>
          </p:nvPr>
        </p:nvSpPr>
        <p:spPr>
          <a:xfrm>
            <a:off x="677196" y="1564707"/>
            <a:ext cx="8092563" cy="4934416"/>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可简单理解为由多个字符组成</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可以直接拼接</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可以进行数值和逻辑操作</a:t>
            </a: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endParaRPr lang="en-US" altLang="zh-CN" dirty="0">
              <a:latin typeface="微软雅黑" panose="020B0503020204020204" pitchFamily="34" charset="-122"/>
              <a:ea typeface="微软雅黑" panose="020B0503020204020204" pitchFamily="34" charset="-122"/>
            </a:endParaRPr>
          </a:p>
          <a:p>
            <a:pPr>
              <a:lnSpc>
                <a:spcPct val="100000"/>
              </a:lnSpc>
              <a:spcBef>
                <a:spcPts val="1200"/>
              </a:spcBef>
            </a:pPr>
            <a:r>
              <a:rPr lang="en-US" altLang="zh-CN" dirty="0">
                <a:solidFill>
                  <a:srgbClr val="00B050"/>
                </a:solidFill>
                <a:latin typeface="微软雅黑" panose="020B0503020204020204" pitchFamily="34" charset="-122"/>
                <a:ea typeface="微软雅黑" panose="020B0503020204020204" pitchFamily="34" charset="-122"/>
              </a:rPr>
              <a:t>Questions?</a:t>
            </a:r>
          </a:p>
          <a:p>
            <a:pPr marL="0" indent="0">
              <a:lnSpc>
                <a:spcPct val="100000"/>
              </a:lnSpc>
              <a:spcBef>
                <a:spcPts val="1200"/>
              </a:spcBef>
              <a:buNone/>
            </a:pPr>
            <a:r>
              <a:rPr lang="zh-CN" altLang="en-US" sz="2400" dirty="0">
                <a:solidFill>
                  <a:srgbClr val="00B050"/>
                </a:solidFill>
                <a:latin typeface="微软雅黑" panose="020B0503020204020204" pitchFamily="34" charset="-122"/>
                <a:ea typeface="微软雅黑" panose="020B0503020204020204" pitchFamily="34" charset="-122"/>
              </a:rPr>
              <a:t>下面的输出是什么？</a:t>
            </a:r>
            <a:r>
              <a:rPr lang="en-US" altLang="zh-CN" sz="2400" dirty="0">
                <a:solidFill>
                  <a:srgbClr val="00B050"/>
                </a:solidFill>
                <a:latin typeface="微软雅黑" panose="020B0503020204020204" pitchFamily="34" charset="-122"/>
                <a:ea typeface="微软雅黑" panose="020B0503020204020204" pitchFamily="34" charset="-122"/>
              </a:rPr>
              <a:t>    </a:t>
            </a:r>
          </a:p>
        </p:txBody>
      </p:sp>
      <p:sp>
        <p:nvSpPr>
          <p:cNvPr id="15" name="Text Box 5">
            <a:extLst>
              <a:ext uri="{FF2B5EF4-FFF2-40B4-BE49-F238E27FC236}">
                <a16:creationId xmlns:a16="http://schemas.microsoft.com/office/drawing/2014/main" id="{8C9A8170-181B-4E9C-8D59-626785B6D5AB}"/>
              </a:ext>
            </a:extLst>
          </p:cNvPr>
          <p:cNvSpPr txBox="1">
            <a:spLocks noChangeArrowheads="1"/>
          </p:cNvSpPr>
          <p:nvPr/>
        </p:nvSpPr>
        <p:spPr bwMode="auto">
          <a:xfrm>
            <a:off x="2701618" y="3323305"/>
            <a:ext cx="2192596" cy="163121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s1 = 'we';</a:t>
            </a:r>
          </a:p>
          <a:p>
            <a:r>
              <a:rPr lang="en-US" altLang="zh-CN" dirty="0">
                <a:latin typeface="等线" panose="02010600030101010101" pitchFamily="2" charset="-122"/>
                <a:ea typeface="等线" panose="02010600030101010101" pitchFamily="2" charset="-122"/>
              </a:rPr>
              <a:t>s2 = 'do';</a:t>
            </a:r>
          </a:p>
          <a:p>
            <a:r>
              <a:rPr lang="en-US" altLang="zh-CN" dirty="0">
                <a:latin typeface="等线" panose="02010600030101010101" pitchFamily="2" charset="-122"/>
                <a:ea typeface="等线" panose="02010600030101010101" pitchFamily="2" charset="-122"/>
              </a:rPr>
              <a:t>s3 = 'not';</a:t>
            </a:r>
          </a:p>
          <a:p>
            <a:r>
              <a:rPr lang="en-US" altLang="zh-CN" dirty="0">
                <a:latin typeface="等线" panose="02010600030101010101" pitchFamily="2" charset="-122"/>
                <a:ea typeface="等线" panose="02010600030101010101" pitchFamily="2" charset="-122"/>
              </a:rPr>
              <a:t>s4 = 'have';</a:t>
            </a:r>
          </a:p>
          <a:p>
            <a:r>
              <a:rPr lang="en-US" altLang="zh-CN" dirty="0">
                <a:latin typeface="等线" panose="02010600030101010101" pitchFamily="2" charset="-122"/>
                <a:ea typeface="等线" panose="02010600030101010101" pitchFamily="2" charset="-122"/>
              </a:rPr>
              <a:t>s5 = 'example';</a:t>
            </a:r>
          </a:p>
        </p:txBody>
      </p:sp>
      <p:sp>
        <p:nvSpPr>
          <p:cNvPr id="16" name="Text Box 5">
            <a:extLst>
              <a:ext uri="{FF2B5EF4-FFF2-40B4-BE49-F238E27FC236}">
                <a16:creationId xmlns:a16="http://schemas.microsoft.com/office/drawing/2014/main" id="{3A092968-EECC-4D70-BD11-8E078D327A17}"/>
              </a:ext>
            </a:extLst>
          </p:cNvPr>
          <p:cNvSpPr txBox="1">
            <a:spLocks noChangeArrowheads="1"/>
          </p:cNvSpPr>
          <p:nvPr/>
        </p:nvSpPr>
        <p:spPr bwMode="auto">
          <a:xfrm>
            <a:off x="5713167" y="3323305"/>
            <a:ext cx="1366687" cy="40011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s5 == 'e'; </a:t>
            </a:r>
          </a:p>
        </p:txBody>
      </p:sp>
      <p:pic>
        <p:nvPicPr>
          <p:cNvPr id="17" name="图片 16">
            <a:extLst>
              <a:ext uri="{FF2B5EF4-FFF2-40B4-BE49-F238E27FC236}">
                <a16:creationId xmlns:a16="http://schemas.microsoft.com/office/drawing/2014/main" id="{63DEC81A-7F64-4AEC-AADD-C418CF4A0189}"/>
              </a:ext>
            </a:extLst>
          </p:cNvPr>
          <p:cNvPicPr>
            <a:picLocks noChangeAspect="1"/>
          </p:cNvPicPr>
          <p:nvPr/>
        </p:nvPicPr>
        <p:blipFill>
          <a:blip r:embed="rId4"/>
          <a:stretch>
            <a:fillRect/>
          </a:stretch>
        </p:blipFill>
        <p:spPr>
          <a:xfrm>
            <a:off x="5714085" y="3909421"/>
            <a:ext cx="3343275" cy="857250"/>
          </a:xfrm>
          <a:prstGeom prst="rect">
            <a:avLst/>
          </a:prstGeom>
        </p:spPr>
      </p:pic>
      <p:sp>
        <p:nvSpPr>
          <p:cNvPr id="18" name="Text Box 5">
            <a:extLst>
              <a:ext uri="{FF2B5EF4-FFF2-40B4-BE49-F238E27FC236}">
                <a16:creationId xmlns:a16="http://schemas.microsoft.com/office/drawing/2014/main" id="{523B91F5-F843-4EB0-85EC-CE529BF3EBD4}"/>
              </a:ext>
            </a:extLst>
          </p:cNvPr>
          <p:cNvSpPr txBox="1">
            <a:spLocks noChangeArrowheads="1"/>
          </p:cNvSpPr>
          <p:nvPr/>
        </p:nvSpPr>
        <p:spPr bwMode="auto">
          <a:xfrm>
            <a:off x="3866357" y="5666299"/>
            <a:ext cx="2336234" cy="40011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s5(s5 == 'e') = 'Z'; </a:t>
            </a:r>
          </a:p>
        </p:txBody>
      </p:sp>
      <p:pic>
        <p:nvPicPr>
          <p:cNvPr id="19" name="图片 18">
            <a:extLst>
              <a:ext uri="{FF2B5EF4-FFF2-40B4-BE49-F238E27FC236}">
                <a16:creationId xmlns:a16="http://schemas.microsoft.com/office/drawing/2014/main" id="{2364D363-92A1-42E2-9E7D-85C371E67404}"/>
              </a:ext>
            </a:extLst>
          </p:cNvPr>
          <p:cNvPicPr>
            <a:picLocks noChangeAspect="1"/>
          </p:cNvPicPr>
          <p:nvPr/>
        </p:nvPicPr>
        <p:blipFill>
          <a:blip r:embed="rId5"/>
          <a:stretch>
            <a:fillRect/>
          </a:stretch>
        </p:blipFill>
        <p:spPr>
          <a:xfrm>
            <a:off x="7325248" y="5184222"/>
            <a:ext cx="1285352" cy="1314901"/>
          </a:xfrm>
          <a:prstGeom prst="rect">
            <a:avLst/>
          </a:prstGeom>
        </p:spPr>
      </p:pic>
      <p:sp>
        <p:nvSpPr>
          <p:cNvPr id="20" name="圆角矩形 10">
            <a:extLst>
              <a:ext uri="{FF2B5EF4-FFF2-40B4-BE49-F238E27FC236}">
                <a16:creationId xmlns:a16="http://schemas.microsoft.com/office/drawing/2014/main" id="{182AE21F-13E0-4FD0-881B-035216B48A6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081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进阶绘图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—2D/3D Plot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56519B99-BE2A-448E-A6A9-05C53C23E5ED}"/>
              </a:ext>
            </a:extLst>
          </p:cNvPr>
          <p:cNvSpPr>
            <a:spLocks noGrp="1"/>
          </p:cNvSpPr>
          <p:nvPr>
            <p:ph type="dt" sz="half" idx="10"/>
          </p:nvPr>
        </p:nvSpPr>
        <p:spPr/>
        <p:txBody>
          <a:bodyPr/>
          <a:lstStyle/>
          <a:p>
            <a:fld id="{6D79A5FA-5F66-4981-9CAD-2DBB7AA6027C}"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BB43FA7-EBB7-4129-A230-48F14D809112}"/>
              </a:ext>
            </a:extLst>
          </p:cNvPr>
          <p:cNvSpPr>
            <a:spLocks noGrp="1"/>
          </p:cNvSpPr>
          <p:nvPr>
            <p:ph type="ftr" sz="quarter" idx="11"/>
          </p:nvPr>
        </p:nvSpPr>
        <p:spPr/>
        <p:txBody>
          <a:bodyPr/>
          <a:lstStyle/>
          <a:p>
            <a:r>
              <a:rPr lang="zh-CN" altLang="en-US"/>
              <a:t>人工智能编程语言</a:t>
            </a:r>
          </a:p>
        </p:txBody>
      </p:sp>
      <p:graphicFrame>
        <p:nvGraphicFramePr>
          <p:cNvPr id="12" name="内容占位符 11">
            <a:extLst>
              <a:ext uri="{FF2B5EF4-FFF2-40B4-BE49-F238E27FC236}">
                <a16:creationId xmlns:a16="http://schemas.microsoft.com/office/drawing/2014/main" id="{1F7BA048-F0F7-4CC1-8BCB-B2063184640C}"/>
              </a:ext>
            </a:extLst>
          </p:cNvPr>
          <p:cNvGraphicFramePr>
            <a:graphicFrameLocks noGrp="1"/>
          </p:cNvGraphicFramePr>
          <p:nvPr>
            <p:ph idx="1"/>
            <p:extLst>
              <p:ext uri="{D42A27DB-BD31-4B8C-83A1-F6EECF244321}">
                <p14:modId xmlns:p14="http://schemas.microsoft.com/office/powerpoint/2010/main" val="2951549944"/>
              </p:ext>
            </p:extLst>
          </p:nvPr>
        </p:nvGraphicFramePr>
        <p:xfrm>
          <a:off x="2433177" y="2410703"/>
          <a:ext cx="7325646" cy="3169920"/>
        </p:xfrm>
        <a:graphic>
          <a:graphicData uri="http://schemas.openxmlformats.org/drawingml/2006/table">
            <a:tbl>
              <a:tblPr firstCol="1" bandRow="1">
                <a:tableStyleId>{5C22544A-7EE6-4342-B048-85BDC9FD1C3A}</a:tableStyleId>
              </a:tblPr>
              <a:tblGrid>
                <a:gridCol w="2441882">
                  <a:extLst>
                    <a:ext uri="{9D8B030D-6E8A-4147-A177-3AD203B41FA5}">
                      <a16:colId xmlns:a16="http://schemas.microsoft.com/office/drawing/2014/main" val="20000"/>
                    </a:ext>
                  </a:extLst>
                </a:gridCol>
                <a:gridCol w="2441882">
                  <a:extLst>
                    <a:ext uri="{9D8B030D-6E8A-4147-A177-3AD203B41FA5}">
                      <a16:colId xmlns:a16="http://schemas.microsoft.com/office/drawing/2014/main" val="20001"/>
                    </a:ext>
                  </a:extLst>
                </a:gridCol>
                <a:gridCol w="2441882">
                  <a:extLst>
                    <a:ext uri="{9D8B030D-6E8A-4147-A177-3AD203B41FA5}">
                      <a16:colId xmlns:a16="http://schemas.microsoft.com/office/drawing/2014/main" val="20002"/>
                    </a:ext>
                  </a:extLst>
                </a:gridCol>
              </a:tblGrid>
              <a:tr h="396240">
                <a:tc rowSpan="5">
                  <a:txBody>
                    <a:bodyPr/>
                    <a:lstStyle/>
                    <a:p>
                      <a:pPr algn="ctr"/>
                      <a:r>
                        <a:rPr lang="en-US" altLang="zh-CN" sz="3600" dirty="0">
                          <a:latin typeface="微软雅黑" panose="020B0503020204020204" pitchFamily="34" charset="-122"/>
                          <a:ea typeface="微软雅黑" panose="020B0503020204020204" pitchFamily="34" charset="-122"/>
                        </a:rPr>
                        <a:t>2D Plot</a:t>
                      </a:r>
                      <a:endParaRPr lang="zh-CN" altLang="en-US" sz="36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loglog</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pie</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semilogx</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polar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semilogy</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stair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histogram</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stem</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bar</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plotyy</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3962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3D Plot</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endParaRPr lang="zh-CN" altLang="en-US" sz="19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plot3</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surface</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396240">
                <a:tc vMerge="1">
                  <a:txBody>
                    <a:bodyPr/>
                    <a:lstStyle/>
                    <a:p>
                      <a:endParaRPr lang="zh-CN" altLang="en-US"/>
                    </a:p>
                  </a:txBody>
                  <a:tcPr/>
                </a:tc>
                <a:tc>
                  <a:txBody>
                    <a:bodyPr/>
                    <a:lstStyle/>
                    <a:p>
                      <a:pPr algn="ctr"/>
                      <a:r>
                        <a:rPr lang="en-US" altLang="zh-CN" sz="2000" dirty="0">
                          <a:latin typeface="微软雅黑" panose="020B0503020204020204" pitchFamily="34" charset="-122"/>
                          <a:ea typeface="微软雅黑" panose="020B0503020204020204" pitchFamily="34" charset="-122"/>
                        </a:rPr>
                        <a:t>surf</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meshc</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r h="396240">
                <a:tc vMerge="1">
                  <a:txBody>
                    <a:bodyPr/>
                    <a:lstStyle/>
                    <a:p>
                      <a:endParaRPr lang="zh-CN" altLang="en-US"/>
                    </a:p>
                  </a:txBody>
                  <a:tcPr/>
                </a:tc>
                <a:tc>
                  <a:txBody>
                    <a:bodyPr/>
                    <a:lstStyle/>
                    <a:p>
                      <a:pPr algn="ctr"/>
                      <a:r>
                        <a:rPr lang="en-US" altLang="zh-CN" sz="2000" dirty="0" err="1">
                          <a:latin typeface="微软雅黑" panose="020B0503020204020204" pitchFamily="34" charset="-122"/>
                          <a:ea typeface="微软雅黑" panose="020B0503020204020204" pitchFamily="34" charset="-122"/>
                        </a:rPr>
                        <a:t>surfc</a:t>
                      </a:r>
                      <a:endParaRPr lang="zh-CN" altLang="en-US" sz="2000"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dirty="0">
                          <a:latin typeface="微软雅黑" panose="020B0503020204020204" pitchFamily="34" charset="-122"/>
                          <a:ea typeface="微软雅黑" panose="020B0503020204020204" pitchFamily="34" charset="-122"/>
                        </a:rPr>
                        <a:t>contour</a:t>
                      </a:r>
                      <a:endParaRPr lang="zh-CN" alt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bl>
          </a:graphicData>
        </a:graphic>
      </p:graphicFrame>
      <p:sp>
        <p:nvSpPr>
          <p:cNvPr id="15" name="内容占位符 2">
            <a:extLst>
              <a:ext uri="{FF2B5EF4-FFF2-40B4-BE49-F238E27FC236}">
                <a16:creationId xmlns:a16="http://schemas.microsoft.com/office/drawing/2014/main" id="{96DD872B-4FA1-4F25-A9F1-352A3A9279BE}"/>
              </a:ext>
            </a:extLst>
          </p:cNvPr>
          <p:cNvSpPr txBox="1">
            <a:spLocks/>
          </p:cNvSpPr>
          <p:nvPr/>
        </p:nvSpPr>
        <p:spPr>
          <a:xfrm>
            <a:off x="677198" y="1564709"/>
            <a:ext cx="8092563" cy="834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tabLst>
                <a:tab pos="2419350" algn="l"/>
              </a:tabLst>
            </a:pPr>
            <a:r>
              <a:rPr lang="en-US" altLang="zh-CN" dirty="0">
                <a:latin typeface="微软雅黑" panose="020B0503020204020204" pitchFamily="34" charset="-122"/>
                <a:ea typeface="微软雅黑" panose="020B0503020204020204" pitchFamily="34" charset="-122"/>
              </a:rPr>
              <a:t>2D/3D</a:t>
            </a:r>
            <a:r>
              <a:rPr lang="zh-CN" altLang="en-US" dirty="0">
                <a:latin typeface="微软雅黑" panose="020B0503020204020204" pitchFamily="34" charset="-122"/>
                <a:ea typeface="微软雅黑" panose="020B0503020204020204" pitchFamily="34" charset="-122"/>
              </a:rPr>
              <a:t>绘图重要公式</a:t>
            </a:r>
            <a:endParaRPr lang="en-US" altLang="zh-CN" dirty="0">
              <a:latin typeface="微软雅黑" panose="020B0503020204020204" pitchFamily="34" charset="-122"/>
              <a:ea typeface="微软雅黑" panose="020B0503020204020204" pitchFamily="34" charset="-122"/>
            </a:endParaRPr>
          </a:p>
        </p:txBody>
      </p:sp>
      <p:sp>
        <p:nvSpPr>
          <p:cNvPr id="16" name="圆角矩形 10">
            <a:extLst>
              <a:ext uri="{FF2B5EF4-FFF2-40B4-BE49-F238E27FC236}">
                <a16:creationId xmlns:a16="http://schemas.microsoft.com/office/drawing/2014/main" id="{2B27AC62-8B98-4E80-A5E9-B31EE5C0B51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16606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—plot3</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1291000E-7202-4E03-90B2-C54C9680425D}"/>
              </a:ext>
            </a:extLst>
          </p:cNvPr>
          <p:cNvSpPr>
            <a:spLocks noGrp="1"/>
          </p:cNvSpPr>
          <p:nvPr>
            <p:ph type="dt" sz="half" idx="10"/>
          </p:nvPr>
        </p:nvSpPr>
        <p:spPr/>
        <p:txBody>
          <a:bodyPr/>
          <a:lstStyle/>
          <a:p>
            <a:fld id="{18CE6096-604C-4C0B-85B2-30C62326B5FC}" type="datetime1">
              <a:rPr lang="zh-CN" altLang="en-US" smtClean="0"/>
              <a:t>2021/3/18</a:t>
            </a:fld>
            <a:endParaRPr lang="zh-CN" altLang="en-US"/>
          </a:p>
        </p:txBody>
      </p:sp>
      <p:sp>
        <p:nvSpPr>
          <p:cNvPr id="5" name="页脚占位符 4">
            <a:extLst>
              <a:ext uri="{FF2B5EF4-FFF2-40B4-BE49-F238E27FC236}">
                <a16:creationId xmlns:a16="http://schemas.microsoft.com/office/drawing/2014/main" id="{F07E5730-2651-4E69-BC8F-7365B1FD89CF}"/>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1EB18594-BC8A-4095-B011-EBCBB781D663}"/>
              </a:ext>
            </a:extLst>
          </p:cNvPr>
          <p:cNvSpPr txBox="1"/>
          <p:nvPr/>
        </p:nvSpPr>
        <p:spPr>
          <a:xfrm>
            <a:off x="2361976" y="3046467"/>
            <a:ext cx="2112707" cy="2862322"/>
          </a:xfrm>
          <a:prstGeom prst="rect">
            <a:avLst/>
          </a:prstGeom>
          <a:noFill/>
          <a:ln w="12700">
            <a:solidFill>
              <a:schemeClr val="tx1"/>
            </a:solidFill>
          </a:ln>
        </p:spPr>
        <p:txBody>
          <a:bodyPr wrap="square" rtlCol="0">
            <a:spAutoFit/>
          </a:bodyPr>
          <a:lstStyle/>
          <a:p>
            <a:r>
              <a:rPr lang="en-US" altLang="zh-CN" dirty="0">
                <a:latin typeface="等线" panose="02010600030101010101" pitchFamily="2" charset="-122"/>
                <a:ea typeface="等线" panose="02010600030101010101" pitchFamily="2" charset="-122"/>
              </a:rPr>
              <a:t>t = 0:pi/50:10*pi;</a:t>
            </a:r>
          </a:p>
          <a:p>
            <a:r>
              <a:rPr lang="en-US" altLang="zh-CN" dirty="0" err="1">
                <a:latin typeface="等线" panose="02010600030101010101" pitchFamily="2" charset="-122"/>
                <a:ea typeface="等线" panose="02010600030101010101" pitchFamily="2" charset="-122"/>
              </a:rPr>
              <a:t>st</a:t>
            </a:r>
            <a:r>
              <a:rPr lang="en-US" altLang="zh-CN" dirty="0">
                <a:latin typeface="等线" panose="02010600030101010101" pitchFamily="2" charset="-122"/>
                <a:ea typeface="等线" panose="02010600030101010101" pitchFamily="2" charset="-122"/>
              </a:rPr>
              <a:t> = sin(t);</a:t>
            </a:r>
          </a:p>
          <a:p>
            <a:r>
              <a:rPr lang="en-US" altLang="zh-CN" dirty="0" err="1">
                <a:latin typeface="等线" panose="02010600030101010101" pitchFamily="2" charset="-122"/>
                <a:ea typeface="等线" panose="02010600030101010101" pitchFamily="2" charset="-122"/>
              </a:rPr>
              <a:t>ct</a:t>
            </a:r>
            <a:r>
              <a:rPr lang="en-US" altLang="zh-CN" dirty="0">
                <a:latin typeface="等线" panose="02010600030101010101" pitchFamily="2" charset="-122"/>
                <a:ea typeface="等线" panose="02010600030101010101" pitchFamily="2" charset="-122"/>
              </a:rPr>
              <a:t> = cos(t);</a:t>
            </a:r>
          </a:p>
          <a:p>
            <a:r>
              <a:rPr lang="en-US" altLang="zh-CN" dirty="0">
                <a:latin typeface="等线" panose="02010600030101010101" pitchFamily="2" charset="-122"/>
                <a:ea typeface="等线" panose="02010600030101010101" pitchFamily="2" charset="-122"/>
              </a:rPr>
              <a:t>figure; plot3(</a:t>
            </a:r>
            <a:r>
              <a:rPr lang="en-US" altLang="zh-CN" dirty="0" err="1">
                <a:latin typeface="等线" panose="02010600030101010101" pitchFamily="2" charset="-122"/>
                <a:ea typeface="等线" panose="02010600030101010101" pitchFamily="2" charset="-122"/>
              </a:rPr>
              <a:t>st,ct,t</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grid on;</a:t>
            </a:r>
          </a:p>
          <a:p>
            <a:r>
              <a:rPr lang="en-US" altLang="zh-CN" dirty="0" err="1">
                <a:latin typeface="等线" panose="02010600030101010101" pitchFamily="2" charset="-122"/>
                <a:ea typeface="等线" panose="02010600030101010101" pitchFamily="2" charset="-122"/>
              </a:rPr>
              <a:t>xlabel</a:t>
            </a:r>
            <a:r>
              <a:rPr lang="en-US" altLang="zh-CN" dirty="0">
                <a:latin typeface="等线" panose="02010600030101010101" pitchFamily="2" charset="-122"/>
                <a:ea typeface="等线" panose="02010600030101010101" pitchFamily="2" charset="-122"/>
              </a:rPr>
              <a:t>('sin(t)');</a:t>
            </a:r>
          </a:p>
          <a:p>
            <a:r>
              <a:rPr lang="en-US" altLang="zh-CN" dirty="0" err="1">
                <a:latin typeface="等线" panose="02010600030101010101" pitchFamily="2" charset="-122"/>
                <a:ea typeface="等线" panose="02010600030101010101" pitchFamily="2" charset="-122"/>
              </a:rPr>
              <a:t>ylabel</a:t>
            </a:r>
            <a:r>
              <a:rPr lang="en-US" altLang="zh-CN" dirty="0">
                <a:latin typeface="等线" panose="02010600030101010101" pitchFamily="2" charset="-122"/>
                <a:ea typeface="等线" panose="02010600030101010101" pitchFamily="2" charset="-122"/>
              </a:rPr>
              <a:t>('cos(t)');</a:t>
            </a:r>
          </a:p>
          <a:p>
            <a:r>
              <a:rPr lang="en-US" altLang="zh-CN" dirty="0" err="1">
                <a:latin typeface="等线" panose="02010600030101010101" pitchFamily="2" charset="-122"/>
                <a:ea typeface="等线" panose="02010600030101010101" pitchFamily="2" charset="-122"/>
              </a:rPr>
              <a:t>zlabel</a:t>
            </a:r>
            <a:r>
              <a:rPr lang="en-US" altLang="zh-CN" dirty="0">
                <a:latin typeface="等线" panose="02010600030101010101" pitchFamily="2" charset="-122"/>
                <a:ea typeface="等线" panose="02010600030101010101" pitchFamily="2" charset="-122"/>
              </a:rPr>
              <a:t>('t');</a:t>
            </a:r>
            <a:endParaRPr lang="zh-CN" altLang="en-US" dirty="0">
              <a:latin typeface="等线" panose="02010600030101010101" pitchFamily="2" charset="-122"/>
              <a:ea typeface="等线" panose="02010600030101010101" pitchFamily="2" charset="-122"/>
            </a:endParaRPr>
          </a:p>
        </p:txBody>
      </p:sp>
      <p:sp>
        <p:nvSpPr>
          <p:cNvPr id="15" name="内容占位符 2">
            <a:extLst>
              <a:ext uri="{FF2B5EF4-FFF2-40B4-BE49-F238E27FC236}">
                <a16:creationId xmlns:a16="http://schemas.microsoft.com/office/drawing/2014/main" id="{31BC0AD9-4B8A-4F24-A9D4-BED9D0ECC851}"/>
              </a:ext>
            </a:extLst>
          </p:cNvPr>
          <p:cNvSpPr>
            <a:spLocks noGrp="1"/>
          </p:cNvSpPr>
          <p:nvPr>
            <p:ph idx="1"/>
          </p:nvPr>
        </p:nvSpPr>
        <p:spPr>
          <a:xfrm>
            <a:off x="677198" y="1562875"/>
            <a:ext cx="10163255" cy="163261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plot</a:t>
            </a:r>
            <a:r>
              <a:rPr lang="zh-CN" altLang="en-US" dirty="0">
                <a:latin typeface="微软雅黑" panose="020B0503020204020204" pitchFamily="34" charset="-122"/>
                <a:ea typeface="微软雅黑" panose="020B0503020204020204" pitchFamily="34" charset="-122"/>
              </a:rPr>
              <a:t>相似，</a:t>
            </a:r>
            <a:r>
              <a:rPr lang="en-US" altLang="zh-CN" dirty="0">
                <a:latin typeface="微软雅黑" panose="020B0503020204020204" pitchFamily="34" charset="-122"/>
                <a:ea typeface="微软雅黑" panose="020B0503020204020204" pitchFamily="34" charset="-122"/>
              </a:rPr>
              <a:t>plot3</a:t>
            </a:r>
            <a:r>
              <a:rPr lang="zh-CN" altLang="en-US" dirty="0">
                <a:latin typeface="微软雅黑" panose="020B0503020204020204" pitchFamily="34" charset="-122"/>
                <a:ea typeface="微软雅黑" panose="020B0503020204020204" pitchFamily="34" charset="-122"/>
              </a:rPr>
              <a:t>在提供了第三维的数据时可画出三维线图。</a:t>
            </a:r>
          </a:p>
        </p:txBody>
      </p:sp>
      <p:pic>
        <p:nvPicPr>
          <p:cNvPr id="16" name="图片 15">
            <a:extLst>
              <a:ext uri="{FF2B5EF4-FFF2-40B4-BE49-F238E27FC236}">
                <a16:creationId xmlns:a16="http://schemas.microsoft.com/office/drawing/2014/main" id="{A24FD262-7BE0-4601-8FC7-ACBE6E0495BF}"/>
              </a:ext>
            </a:extLst>
          </p:cNvPr>
          <p:cNvPicPr>
            <a:picLocks noChangeAspect="1"/>
          </p:cNvPicPr>
          <p:nvPr/>
        </p:nvPicPr>
        <p:blipFill>
          <a:blip r:embed="rId4"/>
          <a:stretch>
            <a:fillRect/>
          </a:stretch>
        </p:blipFill>
        <p:spPr>
          <a:xfrm>
            <a:off x="5160789" y="2549357"/>
            <a:ext cx="4848225" cy="3629025"/>
          </a:xfrm>
          <a:prstGeom prst="rect">
            <a:avLst/>
          </a:prstGeom>
        </p:spPr>
      </p:pic>
      <p:sp>
        <p:nvSpPr>
          <p:cNvPr id="17" name="圆角矩形 10">
            <a:extLst>
              <a:ext uri="{FF2B5EF4-FFF2-40B4-BE49-F238E27FC236}">
                <a16:creationId xmlns:a16="http://schemas.microsoft.com/office/drawing/2014/main" id="{F269A733-3884-4499-8B09-A97474921BA7}"/>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05883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曲面绘图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6B4346DF-6F9D-4256-BF91-EE569D9F63CA}"/>
              </a:ext>
            </a:extLst>
          </p:cNvPr>
          <p:cNvSpPr>
            <a:spLocks noGrp="1"/>
          </p:cNvSpPr>
          <p:nvPr>
            <p:ph type="dt" sz="half" idx="10"/>
          </p:nvPr>
        </p:nvSpPr>
        <p:spPr/>
        <p:txBody>
          <a:bodyPr/>
          <a:lstStyle/>
          <a:p>
            <a:fld id="{78B7F078-9B11-4C87-8EEC-74A8734DAF63}" type="datetime1">
              <a:rPr lang="zh-CN" altLang="en-US" smtClean="0"/>
              <a:t>2021/3/18</a:t>
            </a:fld>
            <a:endParaRPr lang="zh-CN" altLang="en-US"/>
          </a:p>
        </p:txBody>
      </p:sp>
      <p:sp>
        <p:nvSpPr>
          <p:cNvPr id="5" name="页脚占位符 4">
            <a:extLst>
              <a:ext uri="{FF2B5EF4-FFF2-40B4-BE49-F238E27FC236}">
                <a16:creationId xmlns:a16="http://schemas.microsoft.com/office/drawing/2014/main" id="{6093A713-4D0A-472E-996C-36C412CD5674}"/>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48FA5F1D-DD31-48F0-9369-73DD89EA6E4E}"/>
              </a:ext>
            </a:extLst>
          </p:cNvPr>
          <p:cNvSpPr txBox="1"/>
          <p:nvPr/>
        </p:nvSpPr>
        <p:spPr>
          <a:xfrm>
            <a:off x="2542576" y="4743807"/>
            <a:ext cx="2377564" cy="1200329"/>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1:3;</a:t>
            </a:r>
          </a:p>
          <a:p>
            <a:r>
              <a:rPr lang="es-ES" altLang="zh-CN" dirty="0">
                <a:latin typeface="等线" panose="02010600030101010101" pitchFamily="2" charset="-122"/>
                <a:ea typeface="等线" panose="02010600030101010101" pitchFamily="2" charset="-122"/>
              </a:rPr>
              <a:t>y = 1:5;</a:t>
            </a:r>
          </a:p>
          <a:p>
            <a:r>
              <a:rPr lang="es-ES" altLang="zh-CN" dirty="0">
                <a:latin typeface="等线" panose="02010600030101010101" pitchFamily="2" charset="-122"/>
                <a:ea typeface="等线" panose="02010600030101010101" pitchFamily="2" charset="-122"/>
              </a:rPr>
              <a:t>[X,Y] = meshgrid(x,y)</a:t>
            </a:r>
            <a:r>
              <a:rPr lang="en-US" altLang="zh-CN" dirty="0">
                <a:latin typeface="等线" panose="02010600030101010101" pitchFamily="2" charset="-122"/>
                <a:ea typeface="等线" panose="02010600030101010101" pitchFamily="2" charset="-122"/>
              </a:rPr>
              <a:t>;</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8BCE0E9D-BCCF-4EDD-8C9B-1FF9648F309D}"/>
                  </a:ext>
                </a:extLst>
              </p:cNvPr>
              <p:cNvSpPr>
                <a:spLocks noGrp="1"/>
              </p:cNvSpPr>
              <p:nvPr>
                <p:ph idx="1"/>
              </p:nvPr>
            </p:nvSpPr>
            <p:spPr>
              <a:xfrm>
                <a:off x="677198" y="1562875"/>
                <a:ext cx="9658418" cy="2940300"/>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曲面公式</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en-US" altLang="zh-CN" b="0" dirty="0">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b="0" dirty="0">
                    <a:latin typeface="微软雅黑" panose="020B0503020204020204" pitchFamily="34" charset="-122"/>
                    <a:ea typeface="微软雅黑" panose="020B0503020204020204" pitchFamily="34" charset="-122"/>
                  </a:rPr>
                  <a:t>首先是利用</a:t>
                </a:r>
                <a:r>
                  <a:rPr lang="en-US" altLang="zh-CN" b="0" dirty="0" err="1">
                    <a:latin typeface="微软雅黑" panose="020B0503020204020204" pitchFamily="34" charset="-122"/>
                    <a:ea typeface="微软雅黑" panose="020B0503020204020204" pitchFamily="34" charset="-122"/>
                  </a:rPr>
                  <a:t>meshgrid</a:t>
                </a:r>
                <a:r>
                  <a:rPr lang="zh-CN" altLang="en-US" b="0" dirty="0">
                    <a:latin typeface="微软雅黑" panose="020B0503020204020204" pitchFamily="34" charset="-122"/>
                    <a:ea typeface="微软雅黑" panose="020B0503020204020204" pitchFamily="34" charset="-122"/>
                  </a:rPr>
                  <a:t>创建</a:t>
                </a:r>
                <a:r>
                  <a:rPr lang="en-US" altLang="zh-CN" b="0" dirty="0">
                    <a:latin typeface="微软雅黑" panose="020B0503020204020204" pitchFamily="34" charset="-122"/>
                    <a:ea typeface="微软雅黑" panose="020B0503020204020204" pitchFamily="34" charset="-122"/>
                  </a:rPr>
                  <a:t>2D</a:t>
                </a:r>
                <a:r>
                  <a:rPr lang="zh-CN" altLang="en-US" b="0" dirty="0">
                    <a:latin typeface="微软雅黑" panose="020B0503020204020204" pitchFamily="34" charset="-122"/>
                    <a:ea typeface="微软雅黑" panose="020B0503020204020204" pitchFamily="34" charset="-122"/>
                  </a:rPr>
                  <a:t>网格，再利用曲面公式计算对应曲面上的点，利用</a:t>
                </a:r>
                <a:r>
                  <a:rPr lang="en-US" altLang="zh-CN" b="0" dirty="0">
                    <a:latin typeface="微软雅黑" panose="020B0503020204020204" pitchFamily="34" charset="-122"/>
                    <a:ea typeface="微软雅黑" panose="020B0503020204020204" pitchFamily="34" charset="-122"/>
                  </a:rPr>
                  <a:t>surf</a:t>
                </a:r>
                <a:r>
                  <a:rPr lang="zh-CN" altLang="en-US" b="0" dirty="0">
                    <a:latin typeface="微软雅黑" panose="020B0503020204020204" pitchFamily="34" charset="-122"/>
                    <a:ea typeface="微软雅黑" panose="020B0503020204020204" pitchFamily="34" charset="-122"/>
                  </a:rPr>
                  <a:t>命令画图。</a:t>
                </a:r>
                <a:endParaRPr lang="en-US" altLang="zh-CN" b="0" dirty="0">
                  <a:latin typeface="微软雅黑" panose="020B0503020204020204" pitchFamily="34" charset="-122"/>
                  <a:ea typeface="微软雅黑" panose="020B0503020204020204" pitchFamily="34" charset="-122"/>
                </a:endParaRPr>
              </a:p>
              <a:p>
                <a:pPr marL="541338" indent="-541338">
                  <a:lnSpc>
                    <a:spcPct val="100000"/>
                  </a:lnSpc>
                  <a:spcBef>
                    <a:spcPts val="1200"/>
                  </a:spcBef>
                  <a:buNone/>
                  <a:tabLst>
                    <a:tab pos="2419350" algn="l"/>
                  </a:tabLst>
                </a:pPr>
                <a:r>
                  <a:rPr lang="en-US" altLang="zh-CN" sz="2400" b="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[X,Y] = </a:t>
                </a:r>
                <a:r>
                  <a:rPr lang="en-US" altLang="zh-CN" sz="2400" dirty="0" err="1">
                    <a:latin typeface="微软雅黑" panose="020B0503020204020204" pitchFamily="34" charset="-122"/>
                    <a:ea typeface="微软雅黑" panose="020B0503020204020204" pitchFamily="34" charset="-122"/>
                  </a:rPr>
                  <a:t>meshgrid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x,y</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返回</a:t>
                </a:r>
                <a:r>
                  <a:rPr lang="en-US" altLang="zh-CN" sz="2400" dirty="0">
                    <a:latin typeface="微软雅黑" panose="020B0503020204020204" pitchFamily="34" charset="-122"/>
                    <a:ea typeface="微软雅黑" panose="020B0503020204020204" pitchFamily="34" charset="-122"/>
                  </a:rPr>
                  <a:t>2D</a:t>
                </a:r>
                <a:r>
                  <a:rPr lang="zh-CN" altLang="en-US" sz="2400" dirty="0">
                    <a:latin typeface="微软雅黑" panose="020B0503020204020204" pitchFamily="34" charset="-122"/>
                    <a:ea typeface="微软雅黑" panose="020B0503020204020204" pitchFamily="34" charset="-122"/>
                  </a:rPr>
                  <a:t>网格坐标。</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是一个矩阵，</a:t>
                </a:r>
                <a:r>
                  <a:rPr lang="zh-CN" altLang="en-US" sz="2400" dirty="0">
                    <a:solidFill>
                      <a:srgbClr val="FF0000"/>
                    </a:solidFill>
                    <a:latin typeface="微软雅黑" panose="020B0503020204020204" pitchFamily="34" charset="-122"/>
                    <a:ea typeface="微软雅黑" panose="020B0503020204020204" pitchFamily="34" charset="-122"/>
                  </a:rPr>
                  <a:t>每一行</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的一个副本；</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也是一个矩阵，</a:t>
                </a:r>
                <a:r>
                  <a:rPr lang="zh-CN" altLang="en-US" sz="2400" dirty="0">
                    <a:solidFill>
                      <a:srgbClr val="FF0000"/>
                    </a:solidFill>
                    <a:latin typeface="微软雅黑" panose="020B0503020204020204" pitchFamily="34" charset="-122"/>
                    <a:ea typeface="微软雅黑" panose="020B0503020204020204" pitchFamily="34" charset="-122"/>
                  </a:rPr>
                  <a:t>每一列</a:t>
                </a:r>
                <a:r>
                  <a:rPr lang="zh-CN" altLang="en-US" sz="2400" dirty="0">
                    <a:latin typeface="微软雅黑" panose="020B0503020204020204" pitchFamily="34" charset="-122"/>
                    <a:ea typeface="微软雅黑" panose="020B0503020204020204" pitchFamily="34" charset="-122"/>
                  </a:rPr>
                  <a:t>是</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的一个副本。</a:t>
                </a:r>
                <a:endParaRPr lang="en-US" altLang="zh-CN" sz="2400" b="0" dirty="0">
                  <a:latin typeface="微软雅黑" panose="020B0503020204020204" pitchFamily="34" charset="-122"/>
                  <a:ea typeface="微软雅黑" panose="020B0503020204020204" pitchFamily="34" charset="-122"/>
                </a:endParaRPr>
              </a:p>
            </p:txBody>
          </p:sp>
        </mc:Choice>
        <mc:Fallback xmlns="">
          <p:sp>
            <p:nvSpPr>
              <p:cNvPr id="15" name="内容占位符 2">
                <a:extLst>
                  <a:ext uri="{FF2B5EF4-FFF2-40B4-BE49-F238E27FC236}">
                    <a16:creationId xmlns:a16="http://schemas.microsoft.com/office/drawing/2014/main" id="{8BCE0E9D-BCCF-4EDD-8C9B-1FF9648F309D}"/>
                  </a:ext>
                </a:extLst>
              </p:cNvPr>
              <p:cNvSpPr>
                <a:spLocks noGrp="1" noRot="1" noChangeAspect="1" noMove="1" noResize="1" noEditPoints="1" noAdjustHandles="1" noChangeArrowheads="1" noChangeShapeType="1" noTextEdit="1"/>
              </p:cNvSpPr>
              <p:nvPr>
                <p:ph idx="1"/>
              </p:nvPr>
            </p:nvSpPr>
            <p:spPr>
              <a:xfrm>
                <a:off x="677198" y="1562875"/>
                <a:ext cx="9658418" cy="2940300"/>
              </a:xfrm>
              <a:blipFill>
                <a:blip r:embed="rId4"/>
                <a:stretch>
                  <a:fillRect l="-1136" t="-2070" r="-568"/>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3F0FED10-22CF-440D-8E95-C465A028EEB6}"/>
              </a:ext>
            </a:extLst>
          </p:cNvPr>
          <p:cNvPicPr>
            <a:picLocks noChangeAspect="1"/>
          </p:cNvPicPr>
          <p:nvPr/>
        </p:nvPicPr>
        <p:blipFill>
          <a:blip r:embed="rId5"/>
          <a:stretch>
            <a:fillRect/>
          </a:stretch>
        </p:blipFill>
        <p:spPr>
          <a:xfrm>
            <a:off x="5257509" y="4417562"/>
            <a:ext cx="1543050" cy="1714500"/>
          </a:xfrm>
          <a:prstGeom prst="rect">
            <a:avLst/>
          </a:prstGeom>
        </p:spPr>
      </p:pic>
      <p:pic>
        <p:nvPicPr>
          <p:cNvPr id="17" name="图片 16">
            <a:extLst>
              <a:ext uri="{FF2B5EF4-FFF2-40B4-BE49-F238E27FC236}">
                <a16:creationId xmlns:a16="http://schemas.microsoft.com/office/drawing/2014/main" id="{E1E9E275-F1A1-46C6-8F30-B03926924970}"/>
              </a:ext>
            </a:extLst>
          </p:cNvPr>
          <p:cNvPicPr>
            <a:picLocks noChangeAspect="1"/>
          </p:cNvPicPr>
          <p:nvPr/>
        </p:nvPicPr>
        <p:blipFill>
          <a:blip r:embed="rId6"/>
          <a:stretch>
            <a:fillRect/>
          </a:stretch>
        </p:blipFill>
        <p:spPr>
          <a:xfrm>
            <a:off x="7137930" y="4417561"/>
            <a:ext cx="1476375" cy="1695451"/>
          </a:xfrm>
          <a:prstGeom prst="rect">
            <a:avLst/>
          </a:prstGeom>
        </p:spPr>
      </p:pic>
      <p:sp>
        <p:nvSpPr>
          <p:cNvPr id="18" name="圆角矩形 11">
            <a:extLst>
              <a:ext uri="{FF2B5EF4-FFF2-40B4-BE49-F238E27FC236}">
                <a16:creationId xmlns:a16="http://schemas.microsoft.com/office/drawing/2014/main" id="{42BB2CFD-C8CC-4CD5-9D51-10501A82C872}"/>
              </a:ext>
            </a:extLst>
          </p:cNvPr>
          <p:cNvSpPr/>
          <p:nvPr/>
        </p:nvSpPr>
        <p:spPr>
          <a:xfrm>
            <a:off x="5529742" y="4832299"/>
            <a:ext cx="1270819" cy="2851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4">
            <a:extLst>
              <a:ext uri="{FF2B5EF4-FFF2-40B4-BE49-F238E27FC236}">
                <a16:creationId xmlns:a16="http://schemas.microsoft.com/office/drawing/2014/main" id="{CE9F685F-0709-41DC-BF4F-B83EDA1F2F39}"/>
              </a:ext>
            </a:extLst>
          </p:cNvPr>
          <p:cNvSpPr/>
          <p:nvPr/>
        </p:nvSpPr>
        <p:spPr>
          <a:xfrm rot="16200000">
            <a:off x="6987220" y="5354086"/>
            <a:ext cx="1270819" cy="28513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0">
            <a:extLst>
              <a:ext uri="{FF2B5EF4-FFF2-40B4-BE49-F238E27FC236}">
                <a16:creationId xmlns:a16="http://schemas.microsoft.com/office/drawing/2014/main" id="{D79DA6EA-AB99-4817-8999-CAF9CAB03FA4}"/>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24211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63</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曲面绘图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B0D02F18-0385-433E-BAE7-2CA2AE5218C7}"/>
              </a:ext>
            </a:extLst>
          </p:cNvPr>
          <p:cNvSpPr>
            <a:spLocks noGrp="1"/>
          </p:cNvSpPr>
          <p:nvPr>
            <p:ph type="dt" sz="half" idx="10"/>
          </p:nvPr>
        </p:nvSpPr>
        <p:spPr/>
        <p:txBody>
          <a:bodyPr/>
          <a:lstStyle/>
          <a:p>
            <a:fld id="{5D6A8FC5-C588-4EBA-967A-3A0992071F10}" type="datetime1">
              <a:rPr lang="zh-CN" altLang="en-US" smtClean="0"/>
              <a:t>2021/3/18</a:t>
            </a:fld>
            <a:endParaRPr lang="zh-CN" altLang="en-US"/>
          </a:p>
        </p:txBody>
      </p:sp>
      <p:sp>
        <p:nvSpPr>
          <p:cNvPr id="5" name="页脚占位符 4">
            <a:extLst>
              <a:ext uri="{FF2B5EF4-FFF2-40B4-BE49-F238E27FC236}">
                <a16:creationId xmlns:a16="http://schemas.microsoft.com/office/drawing/2014/main" id="{CDE3B007-2DEE-4A35-B6E3-269F775F0FD8}"/>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D203AC38-4DB2-4A18-8AD3-C6C233CDA631}"/>
              </a:ext>
            </a:extLst>
          </p:cNvPr>
          <p:cNvSpPr txBox="1"/>
          <p:nvPr/>
        </p:nvSpPr>
        <p:spPr>
          <a:xfrm>
            <a:off x="2660692" y="2497020"/>
            <a:ext cx="2377564" cy="1754326"/>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1:3;</a:t>
            </a:r>
          </a:p>
          <a:p>
            <a:r>
              <a:rPr lang="es-ES" altLang="zh-CN" dirty="0">
                <a:latin typeface="等线" panose="02010600030101010101" pitchFamily="2" charset="-122"/>
                <a:ea typeface="等线" panose="02010600030101010101" pitchFamily="2" charset="-122"/>
              </a:rPr>
              <a:t>y = 1:5;</a:t>
            </a:r>
          </a:p>
          <a:p>
            <a:r>
              <a:rPr lang="es-ES" altLang="zh-CN" dirty="0">
                <a:latin typeface="等线" panose="02010600030101010101" pitchFamily="2" charset="-122"/>
                <a:ea typeface="等线" panose="02010600030101010101" pitchFamily="2" charset="-122"/>
              </a:rPr>
              <a:t>[X,Y] = meshgrid(x,y)</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Z = X.^2 + Y.^2;</a:t>
            </a:r>
          </a:p>
          <a:p>
            <a:r>
              <a:rPr lang="en-US" altLang="zh-CN" dirty="0">
                <a:latin typeface="等线" panose="02010600030101010101" pitchFamily="2" charset="-122"/>
                <a:ea typeface="等线" panose="02010600030101010101" pitchFamily="2" charset="-122"/>
              </a:rPr>
              <a:t>surf(X, Y, Z);</a:t>
            </a:r>
            <a:endParaRPr lang="zh-CN" altLang="en-US"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5CC9E97-DDD9-4BCA-85A5-741E3FC60F26}"/>
                  </a:ext>
                </a:extLst>
              </p:cNvPr>
              <p:cNvSpPr>
                <a:spLocks noGrp="1"/>
              </p:cNvSpPr>
              <p:nvPr>
                <p:ph idx="1"/>
              </p:nvPr>
            </p:nvSpPr>
            <p:spPr>
              <a:xfrm>
                <a:off x="677198" y="1562873"/>
                <a:ext cx="8092563" cy="1023011"/>
              </a:xfrm>
            </p:spPr>
            <p:txBody>
              <a:bodyPr>
                <a:normAutofit/>
              </a:bodyPr>
              <a:lstStyle/>
              <a:p>
                <a:pPr>
                  <a:lnSpc>
                    <a:spcPct val="100000"/>
                  </a:lnSpc>
                  <a:spcBef>
                    <a:spcPts val="1200"/>
                  </a:spcBef>
                  <a:tabLst>
                    <a:tab pos="2419350" algn="l"/>
                  </a:tabLst>
                </a:pPr>
                <a:r>
                  <a:rPr lang="zh-CN" altLang="en-US" b="0" dirty="0">
                    <a:latin typeface="微软雅黑" panose="020B0503020204020204" pitchFamily="34" charset="-122"/>
                    <a:ea typeface="微软雅黑" panose="020B0503020204020204" pitchFamily="34" charset="-122"/>
                  </a:rPr>
                  <a:t>假设</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oMath>
                </a14:m>
                <a:endParaRPr lang="en-US" altLang="zh-CN" b="0" dirty="0">
                  <a:latin typeface="微软雅黑" panose="020B0503020204020204" pitchFamily="34" charset="-122"/>
                  <a:ea typeface="微软雅黑" panose="020B0503020204020204" pitchFamily="34" charset="-122"/>
                </a:endParaRPr>
              </a:p>
            </p:txBody>
          </p:sp>
        </mc:Choice>
        <mc:Fallback xmlns="">
          <p:sp>
            <p:nvSpPr>
              <p:cNvPr id="15" name="内容占位符 2">
                <a:extLst>
                  <a:ext uri="{FF2B5EF4-FFF2-40B4-BE49-F238E27FC236}">
                    <a16:creationId xmlns:a16="http://schemas.microsoft.com/office/drawing/2014/main" id="{A5CC9E97-DDD9-4BCA-85A5-741E3FC60F26}"/>
                  </a:ext>
                </a:extLst>
              </p:cNvPr>
              <p:cNvSpPr>
                <a:spLocks noGrp="1" noRot="1" noChangeAspect="1" noMove="1" noResize="1" noEditPoints="1" noAdjustHandles="1" noChangeArrowheads="1" noChangeShapeType="1" noTextEdit="1"/>
              </p:cNvSpPr>
              <p:nvPr>
                <p:ph idx="1"/>
              </p:nvPr>
            </p:nvSpPr>
            <p:spPr>
              <a:xfrm>
                <a:off x="677198" y="1562873"/>
                <a:ext cx="8092563" cy="1023011"/>
              </a:xfrm>
              <a:blipFill>
                <a:blip r:embed="rId4"/>
                <a:stretch>
                  <a:fillRect l="-1355" t="-595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BFBA0F08-0976-456A-8D61-3509C01C888A}"/>
              </a:ext>
            </a:extLst>
          </p:cNvPr>
          <p:cNvPicPr>
            <a:picLocks noChangeAspect="1"/>
          </p:cNvPicPr>
          <p:nvPr/>
        </p:nvPicPr>
        <p:blipFill>
          <a:blip r:embed="rId5"/>
          <a:stretch>
            <a:fillRect/>
          </a:stretch>
        </p:blipFill>
        <p:spPr>
          <a:xfrm>
            <a:off x="5605454" y="2337379"/>
            <a:ext cx="4800600" cy="3562351"/>
          </a:xfrm>
          <a:prstGeom prst="rect">
            <a:avLst/>
          </a:prstGeom>
        </p:spPr>
      </p:pic>
      <p:pic>
        <p:nvPicPr>
          <p:cNvPr id="17" name="图片 16">
            <a:extLst>
              <a:ext uri="{FF2B5EF4-FFF2-40B4-BE49-F238E27FC236}">
                <a16:creationId xmlns:a16="http://schemas.microsoft.com/office/drawing/2014/main" id="{7759748F-8B2C-41F2-8C79-8ECD4065D233}"/>
              </a:ext>
            </a:extLst>
          </p:cNvPr>
          <p:cNvPicPr>
            <a:picLocks noChangeAspect="1"/>
          </p:cNvPicPr>
          <p:nvPr/>
        </p:nvPicPr>
        <p:blipFill>
          <a:blip r:embed="rId6"/>
          <a:stretch>
            <a:fillRect/>
          </a:stretch>
        </p:blipFill>
        <p:spPr>
          <a:xfrm>
            <a:off x="2703035" y="4547179"/>
            <a:ext cx="1495425" cy="1657351"/>
          </a:xfrm>
          <a:prstGeom prst="rect">
            <a:avLst/>
          </a:prstGeom>
        </p:spPr>
      </p:pic>
      <p:sp>
        <p:nvSpPr>
          <p:cNvPr id="18" name="圆角矩形 10">
            <a:extLst>
              <a:ext uri="{FF2B5EF4-FFF2-40B4-BE49-F238E27FC236}">
                <a16:creationId xmlns:a16="http://schemas.microsoft.com/office/drawing/2014/main" id="{AF2DA413-15B9-42BB-A50B-F30E86091BE1}"/>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9455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64</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曲面绘图</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83E0B8ED-FC44-481C-A85B-4A7B1D6FB5E9}"/>
              </a:ext>
            </a:extLst>
          </p:cNvPr>
          <p:cNvSpPr>
            <a:spLocks noGrp="1"/>
          </p:cNvSpPr>
          <p:nvPr>
            <p:ph type="dt" sz="half" idx="10"/>
          </p:nvPr>
        </p:nvSpPr>
        <p:spPr/>
        <p:txBody>
          <a:bodyPr/>
          <a:lstStyle/>
          <a:p>
            <a:fld id="{7C5EFCCA-4F61-4D7A-87D5-0B4AC18EA628}" type="datetime1">
              <a:rPr lang="zh-CN" altLang="en-US" smtClean="0"/>
              <a:t>2021/3/18</a:t>
            </a:fld>
            <a:endParaRPr lang="zh-CN" altLang="en-US"/>
          </a:p>
        </p:txBody>
      </p:sp>
      <p:sp>
        <p:nvSpPr>
          <p:cNvPr id="5" name="页脚占位符 4">
            <a:extLst>
              <a:ext uri="{FF2B5EF4-FFF2-40B4-BE49-F238E27FC236}">
                <a16:creationId xmlns:a16="http://schemas.microsoft.com/office/drawing/2014/main" id="{062330A8-1771-41E9-95D1-36B996179501}"/>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F35C95AA-C6C2-4320-932C-623E30BD9D16}"/>
              </a:ext>
            </a:extLst>
          </p:cNvPr>
          <p:cNvSpPr txBox="1"/>
          <p:nvPr/>
        </p:nvSpPr>
        <p:spPr>
          <a:xfrm>
            <a:off x="2143334" y="2593275"/>
            <a:ext cx="2377564" cy="1754326"/>
          </a:xfrm>
          <a:prstGeom prst="rect">
            <a:avLst/>
          </a:prstGeom>
          <a:noFill/>
          <a:ln w="12700">
            <a:solidFill>
              <a:schemeClr val="tx1"/>
            </a:solidFill>
          </a:ln>
        </p:spPr>
        <p:txBody>
          <a:bodyPr wrap="square" rtlCol="0">
            <a:spAutoFit/>
          </a:bodyPr>
          <a:lstStyle/>
          <a:p>
            <a:r>
              <a:rPr lang="es-ES" altLang="zh-CN" dirty="0">
                <a:solidFill>
                  <a:srgbClr val="FF0000"/>
                </a:solidFill>
                <a:latin typeface="等线" panose="02010600030101010101" pitchFamily="2" charset="-122"/>
                <a:ea typeface="等线" panose="02010600030101010101" pitchFamily="2" charset="-122"/>
              </a:rPr>
              <a:t>x = 1:</a:t>
            </a:r>
            <a:r>
              <a:rPr lang="en-US" altLang="zh-CN" dirty="0">
                <a:solidFill>
                  <a:srgbClr val="FF0000"/>
                </a:solidFill>
                <a:latin typeface="等线" panose="02010600030101010101" pitchFamily="2" charset="-122"/>
                <a:ea typeface="等线" panose="02010600030101010101" pitchFamily="2" charset="-122"/>
              </a:rPr>
              <a:t>0.1:</a:t>
            </a:r>
            <a:r>
              <a:rPr lang="es-ES" altLang="zh-CN" dirty="0">
                <a:solidFill>
                  <a:srgbClr val="FF0000"/>
                </a:solidFill>
                <a:latin typeface="等线" panose="02010600030101010101" pitchFamily="2" charset="-122"/>
                <a:ea typeface="等线" panose="02010600030101010101" pitchFamily="2" charset="-122"/>
              </a:rPr>
              <a:t>3;</a:t>
            </a:r>
          </a:p>
          <a:p>
            <a:r>
              <a:rPr lang="es-ES" altLang="zh-CN" dirty="0">
                <a:solidFill>
                  <a:srgbClr val="FF0000"/>
                </a:solidFill>
                <a:latin typeface="等线" panose="02010600030101010101" pitchFamily="2" charset="-122"/>
                <a:ea typeface="等线" panose="02010600030101010101" pitchFamily="2" charset="-122"/>
              </a:rPr>
              <a:t>y = 1:0.1:5;</a:t>
            </a:r>
          </a:p>
          <a:p>
            <a:r>
              <a:rPr lang="es-ES" altLang="zh-CN" dirty="0">
                <a:latin typeface="等线" panose="02010600030101010101" pitchFamily="2" charset="-122"/>
                <a:ea typeface="等线" panose="02010600030101010101" pitchFamily="2" charset="-122"/>
              </a:rPr>
              <a:t>[X,Y] = meshgrid(x,y)</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Z = X.^2 + Y.^2;</a:t>
            </a:r>
          </a:p>
          <a:p>
            <a:r>
              <a:rPr lang="en-US" altLang="zh-CN" dirty="0">
                <a:latin typeface="等线" panose="02010600030101010101" pitchFamily="2" charset="-122"/>
                <a:ea typeface="等线" panose="02010600030101010101" pitchFamily="2" charset="-122"/>
              </a:rPr>
              <a:t>surf(X, Y, Z);</a:t>
            </a:r>
            <a:endParaRPr lang="zh-CN" altLang="en-US" dirty="0">
              <a:latin typeface="等线" panose="02010600030101010101" pitchFamily="2" charset="-122"/>
              <a:ea typeface="等线" panose="02010600030101010101" pitchFamily="2" charset="-122"/>
            </a:endParaRPr>
          </a:p>
        </p:txBody>
      </p:sp>
      <p:sp>
        <p:nvSpPr>
          <p:cNvPr id="15" name="内容占位符 2">
            <a:extLst>
              <a:ext uri="{FF2B5EF4-FFF2-40B4-BE49-F238E27FC236}">
                <a16:creationId xmlns:a16="http://schemas.microsoft.com/office/drawing/2014/main" id="{AEECBE43-7BC5-4A7D-A8DC-EBEFDE5D19F5}"/>
              </a:ext>
            </a:extLst>
          </p:cNvPr>
          <p:cNvSpPr>
            <a:spLocks noGrp="1"/>
          </p:cNvSpPr>
          <p:nvPr>
            <p:ph idx="1"/>
          </p:nvPr>
        </p:nvSpPr>
        <p:spPr>
          <a:xfrm>
            <a:off x="677198" y="1562875"/>
            <a:ext cx="8092563" cy="60606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增大网格密集度，使其看上去更像平滑曲面</a:t>
            </a:r>
            <a:endParaRPr lang="en-US" altLang="zh-CN" b="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31AB1C8A-0553-4554-A719-3646DD4FAAD8}"/>
              </a:ext>
            </a:extLst>
          </p:cNvPr>
          <p:cNvPicPr>
            <a:picLocks noChangeAspect="1"/>
          </p:cNvPicPr>
          <p:nvPr/>
        </p:nvPicPr>
        <p:blipFill>
          <a:blip r:embed="rId4"/>
          <a:stretch>
            <a:fillRect/>
          </a:stretch>
        </p:blipFill>
        <p:spPr>
          <a:xfrm>
            <a:off x="5104533" y="2445795"/>
            <a:ext cx="4791075" cy="3571875"/>
          </a:xfrm>
          <a:prstGeom prst="rect">
            <a:avLst/>
          </a:prstGeom>
        </p:spPr>
      </p:pic>
      <p:sp>
        <p:nvSpPr>
          <p:cNvPr id="17" name="圆角矩形 10">
            <a:extLst>
              <a:ext uri="{FF2B5EF4-FFF2-40B4-BE49-F238E27FC236}">
                <a16:creationId xmlns:a16="http://schemas.microsoft.com/office/drawing/2014/main" id="{BB730A18-2D8F-47AF-840E-977E7DD009F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94190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65</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网格图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(mesh)</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EEFDE847-001A-48DD-B71D-287ECAE83CB1}"/>
              </a:ext>
            </a:extLst>
          </p:cNvPr>
          <p:cNvSpPr>
            <a:spLocks noGrp="1"/>
          </p:cNvSpPr>
          <p:nvPr>
            <p:ph type="dt" sz="half" idx="10"/>
          </p:nvPr>
        </p:nvSpPr>
        <p:spPr/>
        <p:txBody>
          <a:bodyPr/>
          <a:lstStyle/>
          <a:p>
            <a:fld id="{2C6383BF-8052-48B2-9260-11D4DD062B4C}" type="datetime1">
              <a:rPr lang="zh-CN" altLang="en-US" smtClean="0"/>
              <a:t>2021/3/18</a:t>
            </a:fld>
            <a:endParaRPr lang="zh-CN" altLang="en-US"/>
          </a:p>
        </p:txBody>
      </p:sp>
      <p:sp>
        <p:nvSpPr>
          <p:cNvPr id="5" name="页脚占位符 4">
            <a:extLst>
              <a:ext uri="{FF2B5EF4-FFF2-40B4-BE49-F238E27FC236}">
                <a16:creationId xmlns:a16="http://schemas.microsoft.com/office/drawing/2014/main" id="{9D172CE5-924E-4AB7-A5F1-74754D2CC95A}"/>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265BC03F-3D82-4A30-A27C-E95ACCDFD9CA}"/>
              </a:ext>
            </a:extLst>
          </p:cNvPr>
          <p:cNvSpPr txBox="1"/>
          <p:nvPr/>
        </p:nvSpPr>
        <p:spPr>
          <a:xfrm>
            <a:off x="1986929" y="2181095"/>
            <a:ext cx="2377564" cy="2031325"/>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1:</a:t>
            </a:r>
            <a:r>
              <a:rPr lang="en-US" altLang="zh-CN" dirty="0">
                <a:latin typeface="等线" panose="02010600030101010101" pitchFamily="2" charset="-122"/>
                <a:ea typeface="等线" panose="02010600030101010101" pitchFamily="2" charset="-122"/>
              </a:rPr>
              <a:t>0.1:</a:t>
            </a:r>
            <a:r>
              <a:rPr lang="es-ES" altLang="zh-CN" dirty="0">
                <a:latin typeface="等线" panose="02010600030101010101" pitchFamily="2" charset="-122"/>
                <a:ea typeface="等线" panose="02010600030101010101" pitchFamily="2" charset="-122"/>
              </a:rPr>
              <a:t>3;</a:t>
            </a:r>
          </a:p>
          <a:p>
            <a:r>
              <a:rPr lang="es-ES" altLang="zh-CN" dirty="0">
                <a:latin typeface="等线" panose="02010600030101010101" pitchFamily="2" charset="-122"/>
                <a:ea typeface="等线" panose="02010600030101010101" pitchFamily="2" charset="-122"/>
              </a:rPr>
              <a:t>y = 1:0.1:5;</a:t>
            </a:r>
          </a:p>
          <a:p>
            <a:r>
              <a:rPr lang="es-ES" altLang="zh-CN" dirty="0">
                <a:latin typeface="等线" panose="02010600030101010101" pitchFamily="2" charset="-122"/>
                <a:ea typeface="等线" panose="02010600030101010101" pitchFamily="2" charset="-122"/>
              </a:rPr>
              <a:t>[X,Y] = meshgrid(x,y)</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Z = X.^2 + Y.^2;</a:t>
            </a:r>
          </a:p>
          <a:p>
            <a:r>
              <a:rPr lang="en-US" altLang="zh-CN" dirty="0">
                <a:latin typeface="等线" panose="02010600030101010101" pitchFamily="2" charset="-122"/>
                <a:ea typeface="等线" panose="02010600030101010101" pitchFamily="2" charset="-122"/>
              </a:rPr>
              <a:t>surf(X, Y, Z);</a:t>
            </a:r>
          </a:p>
          <a:p>
            <a:r>
              <a:rPr lang="en-US" altLang="zh-CN" dirty="0">
                <a:solidFill>
                  <a:srgbClr val="FF0000"/>
                </a:solidFill>
                <a:latin typeface="等线" panose="02010600030101010101" pitchFamily="2" charset="-122"/>
                <a:ea typeface="等线" panose="02010600030101010101" pitchFamily="2" charset="-122"/>
              </a:rPr>
              <a:t>mesh(X, Y, Z);</a:t>
            </a:r>
            <a:endParaRPr lang="zh-CN" altLang="en-US" dirty="0">
              <a:solidFill>
                <a:srgbClr val="FF0000"/>
              </a:solidFill>
              <a:latin typeface="等线" panose="02010600030101010101" pitchFamily="2" charset="-122"/>
              <a:ea typeface="等线" panose="02010600030101010101" pitchFamily="2" charset="-122"/>
            </a:endParaRPr>
          </a:p>
        </p:txBody>
      </p:sp>
      <p:pic>
        <p:nvPicPr>
          <p:cNvPr id="15" name="图片 14">
            <a:extLst>
              <a:ext uri="{FF2B5EF4-FFF2-40B4-BE49-F238E27FC236}">
                <a16:creationId xmlns:a16="http://schemas.microsoft.com/office/drawing/2014/main" id="{C0B8E113-8A15-47FE-BA83-8D896870AC58}"/>
              </a:ext>
            </a:extLst>
          </p:cNvPr>
          <p:cNvPicPr>
            <a:picLocks noChangeAspect="1"/>
          </p:cNvPicPr>
          <p:nvPr/>
        </p:nvPicPr>
        <p:blipFill>
          <a:blip r:embed="rId4"/>
          <a:stretch>
            <a:fillRect/>
          </a:stretch>
        </p:blipFill>
        <p:spPr>
          <a:xfrm>
            <a:off x="1986929" y="4359902"/>
            <a:ext cx="2507290" cy="1869252"/>
          </a:xfrm>
          <a:prstGeom prst="rect">
            <a:avLst/>
          </a:prstGeom>
        </p:spPr>
      </p:pic>
      <p:pic>
        <p:nvPicPr>
          <p:cNvPr id="16" name="图片 15">
            <a:extLst>
              <a:ext uri="{FF2B5EF4-FFF2-40B4-BE49-F238E27FC236}">
                <a16:creationId xmlns:a16="http://schemas.microsoft.com/office/drawing/2014/main" id="{52925D2E-4AD7-4C41-8B95-043A667BDFFE}"/>
              </a:ext>
            </a:extLst>
          </p:cNvPr>
          <p:cNvPicPr>
            <a:picLocks noChangeAspect="1"/>
          </p:cNvPicPr>
          <p:nvPr/>
        </p:nvPicPr>
        <p:blipFill>
          <a:blip r:embed="rId5"/>
          <a:stretch>
            <a:fillRect/>
          </a:stretch>
        </p:blipFill>
        <p:spPr>
          <a:xfrm>
            <a:off x="4942141" y="2181095"/>
            <a:ext cx="4781550" cy="3743325"/>
          </a:xfrm>
          <a:prstGeom prst="rect">
            <a:avLst/>
          </a:prstGeom>
        </p:spPr>
      </p:pic>
      <p:sp>
        <p:nvSpPr>
          <p:cNvPr id="17" name="圆角矩形 10">
            <a:extLst>
              <a:ext uri="{FF2B5EF4-FFF2-40B4-BE49-F238E27FC236}">
                <a16:creationId xmlns:a16="http://schemas.microsoft.com/office/drawing/2014/main" id="{66B09EB0-28A0-4006-A77E-B29C5E6F84F5}"/>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768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66</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绘制等高线</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79AEB3DB-4DC6-45F5-AA6A-C9F617C1AB7D}"/>
              </a:ext>
            </a:extLst>
          </p:cNvPr>
          <p:cNvSpPr>
            <a:spLocks noGrp="1"/>
          </p:cNvSpPr>
          <p:nvPr>
            <p:ph type="dt" sz="half" idx="10"/>
          </p:nvPr>
        </p:nvSpPr>
        <p:spPr/>
        <p:txBody>
          <a:bodyPr/>
          <a:lstStyle/>
          <a:p>
            <a:fld id="{7B1F8CCF-13B6-44BA-8CD7-9763C05DA0A5}" type="datetime1">
              <a:rPr lang="zh-CN" altLang="en-US" smtClean="0"/>
              <a:t>2021/3/18</a:t>
            </a:fld>
            <a:endParaRPr lang="zh-CN" altLang="en-US"/>
          </a:p>
        </p:txBody>
      </p:sp>
      <p:sp>
        <p:nvSpPr>
          <p:cNvPr id="5" name="页脚占位符 4">
            <a:extLst>
              <a:ext uri="{FF2B5EF4-FFF2-40B4-BE49-F238E27FC236}">
                <a16:creationId xmlns:a16="http://schemas.microsoft.com/office/drawing/2014/main" id="{210DF392-9DE4-425F-88D2-FFD272648C0E}"/>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F4DBF291-B147-4537-A3FA-A278DB5F9B9F}"/>
              </a:ext>
            </a:extLst>
          </p:cNvPr>
          <p:cNvSpPr txBox="1"/>
          <p:nvPr/>
        </p:nvSpPr>
        <p:spPr>
          <a:xfrm>
            <a:off x="2629305" y="2293578"/>
            <a:ext cx="2377564" cy="2031325"/>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1:</a:t>
            </a:r>
            <a:r>
              <a:rPr lang="en-US" altLang="zh-CN" dirty="0">
                <a:latin typeface="等线" panose="02010600030101010101" pitchFamily="2" charset="-122"/>
                <a:ea typeface="等线" panose="02010600030101010101" pitchFamily="2" charset="-122"/>
              </a:rPr>
              <a:t>0.1:</a:t>
            </a:r>
            <a:r>
              <a:rPr lang="es-ES" altLang="zh-CN" dirty="0">
                <a:latin typeface="等线" panose="02010600030101010101" pitchFamily="2" charset="-122"/>
                <a:ea typeface="等线" panose="02010600030101010101" pitchFamily="2" charset="-122"/>
              </a:rPr>
              <a:t>3;</a:t>
            </a:r>
          </a:p>
          <a:p>
            <a:r>
              <a:rPr lang="es-ES" altLang="zh-CN" dirty="0">
                <a:latin typeface="等线" panose="02010600030101010101" pitchFamily="2" charset="-122"/>
                <a:ea typeface="等线" panose="02010600030101010101" pitchFamily="2" charset="-122"/>
              </a:rPr>
              <a:t>y = 1:0.1:5;</a:t>
            </a:r>
          </a:p>
          <a:p>
            <a:r>
              <a:rPr lang="es-ES" altLang="zh-CN" dirty="0">
                <a:latin typeface="等线" panose="02010600030101010101" pitchFamily="2" charset="-122"/>
                <a:ea typeface="等线" panose="02010600030101010101" pitchFamily="2" charset="-122"/>
              </a:rPr>
              <a:t>[X,Y] = meshgrid(x,y)</a:t>
            </a:r>
            <a:r>
              <a:rPr lang="en-US" altLang="zh-CN" dirty="0">
                <a:latin typeface="等线" panose="02010600030101010101" pitchFamily="2" charset="-122"/>
                <a:ea typeface="等线" panose="02010600030101010101" pitchFamily="2" charset="-122"/>
              </a:rPr>
              <a:t>;</a:t>
            </a:r>
          </a:p>
          <a:p>
            <a:r>
              <a:rPr lang="en-US" altLang="zh-CN" dirty="0">
                <a:latin typeface="等线" panose="02010600030101010101" pitchFamily="2" charset="-122"/>
                <a:ea typeface="等线" panose="02010600030101010101" pitchFamily="2" charset="-122"/>
              </a:rPr>
              <a:t>Z = X.^2 + Y.^2;</a:t>
            </a:r>
          </a:p>
          <a:p>
            <a:r>
              <a:rPr lang="en-US" altLang="zh-CN" dirty="0">
                <a:latin typeface="等线" panose="02010600030101010101" pitchFamily="2" charset="-122"/>
                <a:ea typeface="等线" panose="02010600030101010101" pitchFamily="2" charset="-122"/>
              </a:rPr>
              <a:t>surf(X, Y, Z);</a:t>
            </a:r>
          </a:p>
          <a:p>
            <a:r>
              <a:rPr lang="en-US" altLang="zh-CN" dirty="0">
                <a:solidFill>
                  <a:srgbClr val="FF0000"/>
                </a:solidFill>
                <a:latin typeface="等线" panose="02010600030101010101" pitchFamily="2" charset="-122"/>
                <a:ea typeface="等线" panose="02010600030101010101" pitchFamily="2" charset="-122"/>
              </a:rPr>
              <a:t>contour(X,Y,Z);</a:t>
            </a:r>
            <a:endParaRPr lang="zh-CN" altLang="en-US" dirty="0">
              <a:solidFill>
                <a:srgbClr val="FF0000"/>
              </a:solidFill>
              <a:latin typeface="等线" panose="02010600030101010101" pitchFamily="2" charset="-122"/>
              <a:ea typeface="等线" panose="02010600030101010101" pitchFamily="2" charset="-122"/>
            </a:endParaRPr>
          </a:p>
        </p:txBody>
      </p:sp>
      <p:sp>
        <p:nvSpPr>
          <p:cNvPr id="15" name="内容占位符 2">
            <a:extLst>
              <a:ext uri="{FF2B5EF4-FFF2-40B4-BE49-F238E27FC236}">
                <a16:creationId xmlns:a16="http://schemas.microsoft.com/office/drawing/2014/main" id="{6E1B08AF-C661-428C-B02A-3031C1BDA2B6}"/>
              </a:ext>
            </a:extLst>
          </p:cNvPr>
          <p:cNvSpPr>
            <a:spLocks noGrp="1"/>
          </p:cNvSpPr>
          <p:nvPr>
            <p:ph idx="1"/>
          </p:nvPr>
        </p:nvSpPr>
        <p:spPr>
          <a:xfrm>
            <a:off x="677198" y="1562875"/>
            <a:ext cx="8092563" cy="60606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将</a:t>
            </a:r>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曲面等高点投影到</a:t>
            </a:r>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平面上</a:t>
            </a:r>
            <a:endParaRPr lang="en-US" altLang="zh-CN" b="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F79BA20A-DA5C-4525-8491-358F88E78862}"/>
              </a:ext>
            </a:extLst>
          </p:cNvPr>
          <p:cNvPicPr>
            <a:picLocks noChangeAspect="1"/>
          </p:cNvPicPr>
          <p:nvPr/>
        </p:nvPicPr>
        <p:blipFill>
          <a:blip r:embed="rId4"/>
          <a:stretch>
            <a:fillRect/>
          </a:stretch>
        </p:blipFill>
        <p:spPr>
          <a:xfrm>
            <a:off x="5521495" y="2376704"/>
            <a:ext cx="4533900" cy="3676651"/>
          </a:xfrm>
          <a:prstGeom prst="rect">
            <a:avLst/>
          </a:prstGeom>
        </p:spPr>
      </p:pic>
      <p:pic>
        <p:nvPicPr>
          <p:cNvPr id="17" name="图片 16">
            <a:extLst>
              <a:ext uri="{FF2B5EF4-FFF2-40B4-BE49-F238E27FC236}">
                <a16:creationId xmlns:a16="http://schemas.microsoft.com/office/drawing/2014/main" id="{FAF326FB-A31C-4B83-BA55-4FB234029258}"/>
              </a:ext>
            </a:extLst>
          </p:cNvPr>
          <p:cNvPicPr>
            <a:picLocks noChangeAspect="1"/>
          </p:cNvPicPr>
          <p:nvPr/>
        </p:nvPicPr>
        <p:blipFill>
          <a:blip r:embed="rId5"/>
          <a:stretch>
            <a:fillRect/>
          </a:stretch>
        </p:blipFill>
        <p:spPr>
          <a:xfrm>
            <a:off x="2564442" y="4408030"/>
            <a:ext cx="2507290" cy="1869252"/>
          </a:xfrm>
          <a:prstGeom prst="rect">
            <a:avLst/>
          </a:prstGeom>
        </p:spPr>
      </p:pic>
      <p:sp>
        <p:nvSpPr>
          <p:cNvPr id="18" name="圆角矩形 10">
            <a:extLst>
              <a:ext uri="{FF2B5EF4-FFF2-40B4-BE49-F238E27FC236}">
                <a16:creationId xmlns:a16="http://schemas.microsoft.com/office/drawing/2014/main" id="{D4932D4A-70CE-4233-85E4-EF6359D9EB3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96535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 3D</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绘图</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绘制等高线</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018D66FE-AC23-48D5-AF7A-132432A59BB3}"/>
              </a:ext>
            </a:extLst>
          </p:cNvPr>
          <p:cNvSpPr>
            <a:spLocks noGrp="1"/>
          </p:cNvSpPr>
          <p:nvPr>
            <p:ph type="dt" sz="half" idx="10"/>
          </p:nvPr>
        </p:nvSpPr>
        <p:spPr/>
        <p:txBody>
          <a:bodyPr/>
          <a:lstStyle/>
          <a:p>
            <a:fld id="{327928CA-97D6-4C68-A24B-3CF3EBA91C8C}" type="datetime1">
              <a:rPr lang="zh-CN" altLang="en-US" smtClean="0"/>
              <a:t>2021/3/18</a:t>
            </a:fld>
            <a:endParaRPr lang="zh-CN" altLang="en-US"/>
          </a:p>
        </p:txBody>
      </p:sp>
      <p:sp>
        <p:nvSpPr>
          <p:cNvPr id="5" name="页脚占位符 4">
            <a:extLst>
              <a:ext uri="{FF2B5EF4-FFF2-40B4-BE49-F238E27FC236}">
                <a16:creationId xmlns:a16="http://schemas.microsoft.com/office/drawing/2014/main" id="{0F745BD8-5DFB-45A0-BE7E-AC2154CF883A}"/>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57072006-AB8E-4446-A8B5-4C21E2C20BC2}"/>
              </a:ext>
            </a:extLst>
          </p:cNvPr>
          <p:cNvSpPr txBox="1"/>
          <p:nvPr/>
        </p:nvSpPr>
        <p:spPr>
          <a:xfrm>
            <a:off x="2205217" y="2167720"/>
            <a:ext cx="7146209" cy="1477328"/>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 = -3.5:0.2:3.5; y = -3.5:0.2:3.5;</a:t>
            </a:r>
          </a:p>
          <a:p>
            <a:r>
              <a:rPr lang="es-ES" altLang="zh-CN" dirty="0">
                <a:latin typeface="等线" panose="02010600030101010101" pitchFamily="2" charset="-122"/>
                <a:ea typeface="等线" panose="02010600030101010101" pitchFamily="2" charset="-122"/>
              </a:rPr>
              <a:t>[X,Y] = meshgrid(x,y); Z = X.*exp(-X.^2-Y.^2);</a:t>
            </a:r>
          </a:p>
          <a:p>
            <a:r>
              <a:rPr lang="es-ES" altLang="zh-CN" dirty="0">
                <a:latin typeface="等线" panose="02010600030101010101" pitchFamily="2" charset="-122"/>
                <a:ea typeface="等线" panose="02010600030101010101" pitchFamily="2" charset="-122"/>
              </a:rPr>
              <a:t>subplot(1,3,1); contour(Z,[-.45:.05:.45]); axis square;</a:t>
            </a:r>
          </a:p>
          <a:p>
            <a:r>
              <a:rPr lang="es-ES" altLang="zh-CN" dirty="0">
                <a:latin typeface="等线" panose="02010600030101010101" pitchFamily="2" charset="-122"/>
                <a:ea typeface="等线" panose="02010600030101010101" pitchFamily="2" charset="-122"/>
              </a:rPr>
              <a:t>subplot(1,3,2); [C,h] = contour(Z); </a:t>
            </a:r>
            <a:r>
              <a:rPr lang="es-ES" altLang="zh-CN" dirty="0">
                <a:solidFill>
                  <a:srgbClr val="FF0000"/>
                </a:solidFill>
                <a:latin typeface="等线" panose="02010600030101010101" pitchFamily="2" charset="-122"/>
                <a:ea typeface="等线" panose="02010600030101010101" pitchFamily="2" charset="-122"/>
              </a:rPr>
              <a:t>clabel(C,h); </a:t>
            </a:r>
            <a:r>
              <a:rPr lang="es-ES" altLang="zh-CN" dirty="0">
                <a:latin typeface="等线" panose="02010600030101010101" pitchFamily="2" charset="-122"/>
                <a:ea typeface="等线" panose="02010600030101010101" pitchFamily="2" charset="-122"/>
              </a:rPr>
              <a:t>axis square;</a:t>
            </a:r>
          </a:p>
          <a:p>
            <a:r>
              <a:rPr lang="es-ES" altLang="zh-CN" dirty="0">
                <a:latin typeface="等线" panose="02010600030101010101" pitchFamily="2" charset="-122"/>
                <a:ea typeface="等线" panose="02010600030101010101" pitchFamily="2" charset="-122"/>
              </a:rPr>
              <a:t>subplot(1,3,3); </a:t>
            </a:r>
            <a:r>
              <a:rPr lang="es-ES" altLang="zh-CN" dirty="0">
                <a:solidFill>
                  <a:srgbClr val="FF0000"/>
                </a:solidFill>
                <a:latin typeface="等线" panose="02010600030101010101" pitchFamily="2" charset="-122"/>
                <a:ea typeface="等线" panose="02010600030101010101" pitchFamily="2" charset="-122"/>
              </a:rPr>
              <a:t>contourf(Z); </a:t>
            </a:r>
            <a:r>
              <a:rPr lang="es-ES" altLang="zh-CN" dirty="0">
                <a:latin typeface="等线" panose="02010600030101010101" pitchFamily="2" charset="-122"/>
                <a:ea typeface="等线" panose="02010600030101010101" pitchFamily="2" charset="-122"/>
              </a:rPr>
              <a:t>axis square;</a:t>
            </a:r>
            <a:endParaRPr lang="zh-CN" altLang="en-US" dirty="0">
              <a:solidFill>
                <a:srgbClr val="FF0000"/>
              </a:solidFill>
              <a:latin typeface="等线" panose="02010600030101010101" pitchFamily="2" charset="-122"/>
              <a:ea typeface="等线" panose="02010600030101010101" pitchFamily="2" charset="-122"/>
            </a:endParaRPr>
          </a:p>
        </p:txBody>
      </p:sp>
      <p:sp>
        <p:nvSpPr>
          <p:cNvPr id="15" name="内容占位符 2">
            <a:extLst>
              <a:ext uri="{FF2B5EF4-FFF2-40B4-BE49-F238E27FC236}">
                <a16:creationId xmlns:a16="http://schemas.microsoft.com/office/drawing/2014/main" id="{88D41ED0-EF5C-4B7B-9A79-F1314679E966}"/>
              </a:ext>
            </a:extLst>
          </p:cNvPr>
          <p:cNvSpPr>
            <a:spLocks noGrp="1"/>
          </p:cNvSpPr>
          <p:nvPr>
            <p:ph idx="1"/>
          </p:nvPr>
        </p:nvSpPr>
        <p:spPr>
          <a:xfrm>
            <a:off x="677198" y="1562875"/>
            <a:ext cx="8092563" cy="606061"/>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例子</a:t>
            </a:r>
            <a:endParaRPr lang="en-US" altLang="zh-CN" b="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402D6ABF-7EC0-4B6D-94AB-5EEE8EDB7F72}"/>
              </a:ext>
            </a:extLst>
          </p:cNvPr>
          <p:cNvPicPr>
            <a:picLocks noChangeAspect="1"/>
          </p:cNvPicPr>
          <p:nvPr/>
        </p:nvPicPr>
        <p:blipFill>
          <a:blip r:embed="rId4"/>
          <a:stretch>
            <a:fillRect/>
          </a:stretch>
        </p:blipFill>
        <p:spPr>
          <a:xfrm>
            <a:off x="1528019" y="3716691"/>
            <a:ext cx="9144000" cy="2683043"/>
          </a:xfrm>
          <a:prstGeom prst="rect">
            <a:avLst/>
          </a:prstGeom>
        </p:spPr>
      </p:pic>
      <p:sp>
        <p:nvSpPr>
          <p:cNvPr id="17" name="圆角矩形 10">
            <a:extLst>
              <a:ext uri="{FF2B5EF4-FFF2-40B4-BE49-F238E27FC236}">
                <a16:creationId xmlns:a16="http://schemas.microsoft.com/office/drawing/2014/main" id="{F922610F-4FC4-42AD-BD98-066EA93A771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59164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和数学的爱恋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93D154C-7A0F-450F-B924-748121561858}"/>
              </a:ext>
            </a:extLst>
          </p:cNvPr>
          <p:cNvSpPr>
            <a:spLocks noGrp="1"/>
          </p:cNvSpPr>
          <p:nvPr>
            <p:ph type="dt" sz="half" idx="10"/>
          </p:nvPr>
        </p:nvSpPr>
        <p:spPr/>
        <p:txBody>
          <a:bodyPr/>
          <a:lstStyle/>
          <a:p>
            <a:fld id="{305542AE-C486-40A2-AEC3-90A028AE257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D3D64-41DE-4DC2-999E-0D1CB39EF0F8}"/>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FEB16636-B5E9-4D81-9B47-044301DE71E6}"/>
              </a:ext>
            </a:extLst>
          </p:cNvPr>
          <p:cNvSpPr>
            <a:spLocks noGrp="1"/>
          </p:cNvSpPr>
          <p:nvPr>
            <p:ph idx="1"/>
          </p:nvPr>
        </p:nvSpPr>
        <p:spPr>
          <a:xfrm>
            <a:off x="677196" y="1562874"/>
            <a:ext cx="9922625" cy="1681771"/>
          </a:xfrm>
        </p:spPr>
        <p:txBody>
          <a:bodyPr>
            <a:normAutofit/>
          </a:bodyPr>
          <a:lstStyle/>
          <a:p>
            <a:pPr>
              <a:lnSpc>
                <a:spcPct val="100000"/>
              </a:lnSpc>
              <a:spcBef>
                <a:spcPts val="1200"/>
              </a:spcBef>
              <a:tabLst>
                <a:tab pos="2419350" algn="l"/>
              </a:tabLst>
            </a:pPr>
            <a:r>
              <a:rPr lang="zh-CN" altLang="en-US" sz="2400" dirty="0">
                <a:latin typeface="微软雅黑" panose="020B0503020204020204" pitchFamily="34" charset="-122"/>
                <a:ea typeface="微软雅黑" panose="020B0503020204020204" pitchFamily="34" charset="-122"/>
              </a:rPr>
              <a:t>在笛卡儿坐标系中，心脏线的参数方程为：</a:t>
            </a:r>
          </a:p>
          <a:p>
            <a:pPr marL="0" indent="0" algn="ctr">
              <a:lnSpc>
                <a:spcPct val="100000"/>
              </a:lnSpc>
              <a:spcBef>
                <a:spcPts val="1200"/>
              </a:spcBef>
              <a:buNone/>
              <a:tabLst>
                <a:tab pos="2419350" algn="l"/>
              </a:tabLst>
            </a:pPr>
            <a:r>
              <a:rPr lang="en-US" altLang="zh-CN" sz="2400" dirty="0">
                <a:latin typeface="微软雅黑" panose="020B0503020204020204" pitchFamily="34" charset="-122"/>
                <a:ea typeface="微软雅黑" panose="020B0503020204020204" pitchFamily="34" charset="-122"/>
              </a:rPr>
              <a:t>x(t)=a(2cost-cos2t)</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y(t)=a(2sint-sin2t)</a:t>
            </a:r>
          </a:p>
          <a:p>
            <a:pPr>
              <a:lnSpc>
                <a:spcPct val="100000"/>
              </a:lnSpc>
              <a:spcBef>
                <a:spcPts val="1200"/>
              </a:spcBef>
              <a:tabLst>
                <a:tab pos="2419350" algn="l"/>
              </a:tabLst>
            </a:pPr>
            <a:r>
              <a:rPr lang="zh-CN" altLang="en-US" sz="2400" dirty="0">
                <a:latin typeface="微软雅黑" panose="020B0503020204020204" pitchFamily="34" charset="-122"/>
                <a:ea typeface="微软雅黑" panose="020B0503020204020204" pitchFamily="34" charset="-122"/>
              </a:rPr>
              <a:t>一般方程为</a:t>
            </a:r>
            <a:r>
              <a:rPr lang="en-US" altLang="zh-CN" sz="2400" dirty="0">
                <a:latin typeface="微软雅黑" panose="020B0503020204020204" pitchFamily="34" charset="-122"/>
                <a:ea typeface="微软雅黑" panose="020B0503020204020204" pitchFamily="34" charset="-122"/>
              </a:rPr>
              <a:t>x²+y²+ax=a*</a:t>
            </a:r>
            <a:r>
              <a:rPr lang="en-US" altLang="zh-CN" sz="2400" dirty="0" err="1">
                <a:latin typeface="微软雅黑" panose="020B0503020204020204" pitchFamily="34" charset="-122"/>
                <a:ea typeface="微软雅黑" panose="020B0503020204020204" pitchFamily="34" charset="-122"/>
              </a:rPr>
              <a:t>sqrt</a:t>
            </a:r>
            <a:r>
              <a:rPr lang="en-US" altLang="zh-CN" sz="2400" dirty="0">
                <a:latin typeface="微软雅黑" panose="020B0503020204020204" pitchFamily="34" charset="-122"/>
                <a:ea typeface="微软雅黑" panose="020B0503020204020204" pitchFamily="34" charset="-122"/>
              </a:rPr>
              <a:t>(x²+y²) </a:t>
            </a:r>
            <a:r>
              <a:rPr lang="zh-CN" altLang="en-US" sz="2400" dirty="0">
                <a:latin typeface="微软雅黑" panose="020B0503020204020204" pitchFamily="34" charset="-122"/>
                <a:ea typeface="微软雅黑" panose="020B0503020204020204" pitchFamily="34" charset="-122"/>
              </a:rPr>
              <a:t>和 </a:t>
            </a:r>
            <a:r>
              <a:rPr lang="en-US" altLang="zh-CN" sz="2400" dirty="0">
                <a:latin typeface="微软雅黑" panose="020B0503020204020204" pitchFamily="34" charset="-122"/>
                <a:ea typeface="微软雅黑" panose="020B0503020204020204" pitchFamily="34" charset="-122"/>
              </a:rPr>
              <a:t>x²+y²-ax=a*</a:t>
            </a:r>
            <a:r>
              <a:rPr lang="en-US" altLang="zh-CN" sz="2400" dirty="0" err="1">
                <a:latin typeface="微软雅黑" panose="020B0503020204020204" pitchFamily="34" charset="-122"/>
                <a:ea typeface="微软雅黑" panose="020B0503020204020204" pitchFamily="34" charset="-122"/>
              </a:rPr>
              <a:t>sqrt</a:t>
            </a:r>
            <a:r>
              <a:rPr lang="en-US" altLang="zh-CN" sz="2400" dirty="0">
                <a:latin typeface="微软雅黑" panose="020B0503020204020204" pitchFamily="34" charset="-122"/>
                <a:ea typeface="微软雅黑" panose="020B0503020204020204" pitchFamily="34" charset="-122"/>
              </a:rPr>
              <a:t>(x²+y²</a:t>
            </a:r>
            <a:r>
              <a:rPr lang="zh-CN" altLang="en-US" sz="2400" dirty="0">
                <a:latin typeface="微软雅黑" panose="020B0503020204020204" pitchFamily="34" charset="-122"/>
                <a:ea typeface="微软雅黑" panose="020B0503020204020204" pitchFamily="34" charset="-122"/>
              </a:rPr>
              <a:t>）</a:t>
            </a:r>
            <a:endParaRPr lang="en-US" altLang="zh-CN" sz="2400" b="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2BDCD616-9C0E-467D-88E1-5F5B1CC8ADF9}"/>
              </a:ext>
            </a:extLst>
          </p:cNvPr>
          <p:cNvPicPr>
            <a:picLocks noChangeAspect="1"/>
          </p:cNvPicPr>
          <p:nvPr/>
        </p:nvPicPr>
        <p:blipFill>
          <a:blip r:embed="rId4"/>
          <a:stretch>
            <a:fillRect/>
          </a:stretch>
        </p:blipFill>
        <p:spPr>
          <a:xfrm>
            <a:off x="4329162" y="3208623"/>
            <a:ext cx="3533676" cy="3183750"/>
          </a:xfrm>
          <a:prstGeom prst="rect">
            <a:avLst/>
          </a:prstGeom>
        </p:spPr>
      </p:pic>
      <p:sp>
        <p:nvSpPr>
          <p:cNvPr id="17" name="圆角矩形 10">
            <a:extLst>
              <a:ext uri="{FF2B5EF4-FFF2-40B4-BE49-F238E27FC236}">
                <a16:creationId xmlns:a16="http://schemas.microsoft.com/office/drawing/2014/main" id="{70654C0C-500E-48B8-BDB6-D60285D5AB65}"/>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71160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69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和数学的爱恋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CABBBCF-F105-4650-8511-DC8769D13AD0}"/>
              </a:ext>
            </a:extLst>
          </p:cNvPr>
          <p:cNvSpPr>
            <a:spLocks noGrp="1"/>
          </p:cNvSpPr>
          <p:nvPr>
            <p:ph type="dt" sz="half" idx="10"/>
          </p:nvPr>
        </p:nvSpPr>
        <p:spPr/>
        <p:txBody>
          <a:bodyPr/>
          <a:lstStyle/>
          <a:p>
            <a:fld id="{75134AEF-E361-4834-8D5F-5DC135FB65A4}" type="datetime1">
              <a:rPr lang="zh-CN" altLang="en-US" smtClean="0"/>
              <a:t>2021/3/18</a:t>
            </a:fld>
            <a:endParaRPr lang="zh-CN" altLang="en-US"/>
          </a:p>
        </p:txBody>
      </p:sp>
      <p:sp>
        <p:nvSpPr>
          <p:cNvPr id="5" name="页脚占位符 4">
            <a:extLst>
              <a:ext uri="{FF2B5EF4-FFF2-40B4-BE49-F238E27FC236}">
                <a16:creationId xmlns:a16="http://schemas.microsoft.com/office/drawing/2014/main" id="{C44C1EA7-98B5-4937-ADC9-11022C68F4B0}"/>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3608226B-69E6-4842-9319-F753F3A66881}"/>
              </a:ext>
            </a:extLst>
          </p:cNvPr>
          <p:cNvSpPr txBox="1"/>
          <p:nvPr/>
        </p:nvSpPr>
        <p:spPr>
          <a:xfrm>
            <a:off x="2132597" y="2042947"/>
            <a:ext cx="2783144" cy="1200329"/>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f=@(x)nthroot(x.^2,3)+0.9*sqrt(3.3-x.^2).*sin(33*x);</a:t>
            </a:r>
          </a:p>
          <a:p>
            <a:r>
              <a:rPr lang="es-ES" altLang="zh-CN" dirty="0">
                <a:latin typeface="等线" panose="02010600030101010101" pitchFamily="2" charset="-122"/>
                <a:ea typeface="等线" panose="02010600030101010101" pitchFamily="2" charset="-122"/>
              </a:rPr>
              <a:t>fplot(f,[-1,1]*sqrt(3.3), '-r');</a:t>
            </a:r>
          </a:p>
          <a:p>
            <a:r>
              <a:rPr lang="es-ES" altLang="zh-CN" dirty="0">
                <a:latin typeface="等线" panose="02010600030101010101" pitchFamily="2" charset="-122"/>
                <a:ea typeface="等线" panose="02010600030101010101" pitchFamily="2" charset="-122"/>
              </a:rPr>
              <a:t>axis equal</a:t>
            </a:r>
          </a:p>
        </p:txBody>
      </p:sp>
      <p:pic>
        <p:nvPicPr>
          <p:cNvPr id="15" name="图片 14">
            <a:extLst>
              <a:ext uri="{FF2B5EF4-FFF2-40B4-BE49-F238E27FC236}">
                <a16:creationId xmlns:a16="http://schemas.microsoft.com/office/drawing/2014/main" id="{47F0B2EF-9DDB-4C4C-A545-B1D8993DF4B2}"/>
              </a:ext>
            </a:extLst>
          </p:cNvPr>
          <p:cNvPicPr>
            <a:picLocks noChangeAspect="1"/>
          </p:cNvPicPr>
          <p:nvPr/>
        </p:nvPicPr>
        <p:blipFill>
          <a:blip r:embed="rId4"/>
          <a:stretch>
            <a:fillRect/>
          </a:stretch>
        </p:blipFill>
        <p:spPr>
          <a:xfrm>
            <a:off x="5235289" y="1980679"/>
            <a:ext cx="4572000" cy="3762375"/>
          </a:xfrm>
          <a:prstGeom prst="rect">
            <a:avLst/>
          </a:prstGeom>
        </p:spPr>
      </p:pic>
      <p:sp>
        <p:nvSpPr>
          <p:cNvPr id="18" name="圆角矩形 10">
            <a:extLst>
              <a:ext uri="{FF2B5EF4-FFF2-40B4-BE49-F238E27FC236}">
                <a16:creationId xmlns:a16="http://schemas.microsoft.com/office/drawing/2014/main" id="{57D781C9-B878-49EC-B028-203DCD1DCC2C}"/>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79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7</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结构体</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(Structure, struct)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C6FDDD85-68B6-46AD-985D-93EAC8E6200B}"/>
              </a:ext>
            </a:extLst>
          </p:cNvPr>
          <p:cNvSpPr>
            <a:spLocks noGrp="1"/>
          </p:cNvSpPr>
          <p:nvPr>
            <p:ph type="dt" sz="half" idx="10"/>
          </p:nvPr>
        </p:nvSpPr>
        <p:spPr/>
        <p:txBody>
          <a:bodyPr/>
          <a:lstStyle/>
          <a:p>
            <a:fld id="{BBD89317-E6ED-4EEE-B35C-35450C864684}" type="datetime1">
              <a:rPr lang="zh-CN" altLang="en-US" smtClean="0"/>
              <a:t>2021/3/18</a:t>
            </a:fld>
            <a:endParaRPr lang="zh-CN" altLang="en-US"/>
          </a:p>
        </p:txBody>
      </p:sp>
      <p:sp>
        <p:nvSpPr>
          <p:cNvPr id="5" name="页脚占位符 4">
            <a:extLst>
              <a:ext uri="{FF2B5EF4-FFF2-40B4-BE49-F238E27FC236}">
                <a16:creationId xmlns:a16="http://schemas.microsoft.com/office/drawing/2014/main" id="{FD55A6FA-D90E-4BE7-B15C-1227F85811D3}"/>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1FC24297-097E-466B-BA03-60AE99193473}"/>
              </a:ext>
            </a:extLst>
          </p:cNvPr>
          <p:cNvSpPr>
            <a:spLocks noGrp="1"/>
          </p:cNvSpPr>
          <p:nvPr>
            <p:ph idx="1"/>
          </p:nvPr>
        </p:nvSpPr>
        <p:spPr>
          <a:xfrm>
            <a:off x="677196" y="1564707"/>
            <a:ext cx="8092563" cy="2004403"/>
          </a:xfrm>
        </p:spPr>
        <p:txBody>
          <a:bodyPr>
            <a:normAutofit/>
          </a:bodyPr>
          <a:lstStyle/>
          <a:p>
            <a:pPr>
              <a:lnSpc>
                <a:spcPct val="100000"/>
              </a:lnSpc>
              <a:spcBef>
                <a:spcPts val="1200"/>
              </a:spcBef>
              <a:tabLst>
                <a:tab pos="2419350" algn="l"/>
              </a:tabLst>
            </a:pPr>
            <a:r>
              <a:rPr lang="zh-CN" altLang="en-US" dirty="0">
                <a:latin typeface="微软雅黑" panose="020B0503020204020204" pitchFamily="34" charset="-122"/>
                <a:ea typeface="微软雅黑" panose="020B0503020204020204" pitchFamily="34" charset="-122"/>
              </a:rPr>
              <a:t>用来存放</a:t>
            </a:r>
            <a:r>
              <a:rPr lang="zh-CN" altLang="en-US" dirty="0">
                <a:solidFill>
                  <a:srgbClr val="FF0000"/>
                </a:solidFill>
                <a:latin typeface="微软雅黑" panose="020B0503020204020204" pitchFamily="34" charset="-122"/>
                <a:ea typeface="微软雅黑" panose="020B0503020204020204" pitchFamily="34" charset="-122"/>
              </a:rPr>
              <a:t>不同类型</a:t>
            </a:r>
            <a:r>
              <a:rPr lang="zh-CN" altLang="en-US" dirty="0">
                <a:latin typeface="微软雅黑" panose="020B0503020204020204" pitchFamily="34" charset="-122"/>
                <a:ea typeface="微软雅黑" panose="020B0503020204020204" pitchFamily="34" charset="-122"/>
              </a:rPr>
              <a:t>的</a:t>
            </a:r>
            <a:r>
              <a:rPr lang="zh-CN" altLang="en-US" dirty="0">
                <a:solidFill>
                  <a:srgbClr val="FF0000"/>
                </a:solidFill>
                <a:latin typeface="微软雅黑" panose="020B0503020204020204" pitchFamily="34" charset="-122"/>
                <a:ea typeface="微软雅黑" panose="020B0503020204020204" pitchFamily="34" charset="-122"/>
              </a:rPr>
              <a:t>相关数据</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00000"/>
              </a:lnSpc>
              <a:spcBef>
                <a:spcPts val="1200"/>
              </a:spcBef>
            </a:pPr>
            <a:r>
              <a:rPr lang="zh-CN" altLang="en-US" dirty="0">
                <a:latin typeface="微软雅黑" panose="020B0503020204020204" pitchFamily="34" charset="-122"/>
                <a:ea typeface="微软雅黑" panose="020B0503020204020204" pitchFamily="34" charset="-122"/>
              </a:rPr>
              <a:t>结构体只是承载其他数据类型的容器，数学运算是针对其中</a:t>
            </a:r>
            <a:r>
              <a:rPr lang="zh-CN" altLang="en-US" dirty="0">
                <a:solidFill>
                  <a:srgbClr val="FF0000"/>
                </a:solidFill>
                <a:latin typeface="微软雅黑" panose="020B0503020204020204" pitchFamily="34" charset="-122"/>
                <a:ea typeface="微软雅黑" panose="020B0503020204020204" pitchFamily="34" charset="-122"/>
              </a:rPr>
              <a:t>具体的数据</a:t>
            </a:r>
            <a:r>
              <a:rPr lang="zh-CN" altLang="en-US" dirty="0">
                <a:latin typeface="微软雅黑" panose="020B0503020204020204" pitchFamily="34" charset="-122"/>
                <a:ea typeface="微软雅黑" panose="020B0503020204020204" pitchFamily="34" charset="-122"/>
              </a:rPr>
              <a:t>进行，而不针对结构体本身进行</a:t>
            </a:r>
            <a:endParaRPr lang="en-US" altLang="zh-CN"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F70D1D7A-6114-4E06-A1B2-76E8F9C04CA5}"/>
              </a:ext>
            </a:extLst>
          </p:cNvPr>
          <p:cNvGrpSpPr/>
          <p:nvPr/>
        </p:nvGrpSpPr>
        <p:grpSpPr>
          <a:xfrm>
            <a:off x="2303865" y="4263863"/>
            <a:ext cx="3667130" cy="1633064"/>
            <a:chOff x="1538601" y="3575086"/>
            <a:chExt cx="3667130" cy="1633064"/>
          </a:xfrm>
        </p:grpSpPr>
        <p:sp>
          <p:nvSpPr>
            <p:cNvPr id="16" name="文本框 15">
              <a:extLst>
                <a:ext uri="{FF2B5EF4-FFF2-40B4-BE49-F238E27FC236}">
                  <a16:creationId xmlns:a16="http://schemas.microsoft.com/office/drawing/2014/main" id="{55A99D5D-9371-4A96-9A8A-8995DCEEBF35}"/>
                </a:ext>
              </a:extLst>
            </p:cNvPr>
            <p:cNvSpPr txBox="1"/>
            <p:nvPr/>
          </p:nvSpPr>
          <p:spPr>
            <a:xfrm>
              <a:off x="2721048" y="3575086"/>
              <a:ext cx="1393216" cy="369332"/>
            </a:xfrm>
            <a:prstGeom prst="rect">
              <a:avLst/>
            </a:prstGeom>
            <a:noFill/>
          </p:spPr>
          <p:txBody>
            <a:bodyPr wrap="square" rtlCol="0">
              <a:spAutoFit/>
            </a:bodyPr>
            <a:lstStyle/>
            <a:p>
              <a:r>
                <a:rPr lang="zh-CN" altLang="en-US" dirty="0"/>
                <a:t>学生信息</a:t>
              </a:r>
            </a:p>
          </p:txBody>
        </p:sp>
        <p:cxnSp>
          <p:nvCxnSpPr>
            <p:cNvPr id="17" name="直接连接符 16">
              <a:extLst>
                <a:ext uri="{FF2B5EF4-FFF2-40B4-BE49-F238E27FC236}">
                  <a16:creationId xmlns:a16="http://schemas.microsoft.com/office/drawing/2014/main" id="{AADFDF3A-4E4E-4BED-B97E-104C98ABA46C}"/>
                </a:ext>
              </a:extLst>
            </p:cNvPr>
            <p:cNvCxnSpPr/>
            <p:nvPr/>
          </p:nvCxnSpPr>
          <p:spPr>
            <a:xfrm>
              <a:off x="1799459" y="4365521"/>
              <a:ext cx="30240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5704A44-43BF-4D83-A9F6-BB07B0C03366}"/>
                </a:ext>
              </a:extLst>
            </p:cNvPr>
            <p:cNvCxnSpPr/>
            <p:nvPr/>
          </p:nvCxnSpPr>
          <p:spPr>
            <a:xfrm>
              <a:off x="1809296" y="4355689"/>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02639DE-D076-45C8-8E52-0C25757D7AF9}"/>
                </a:ext>
              </a:extLst>
            </p:cNvPr>
            <p:cNvCxnSpPr/>
            <p:nvPr/>
          </p:nvCxnSpPr>
          <p:spPr>
            <a:xfrm>
              <a:off x="2578056" y="4375354"/>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761AA2C-EFD2-4908-B482-E7A0B38200CE}"/>
                </a:ext>
              </a:extLst>
            </p:cNvPr>
            <p:cNvCxnSpPr/>
            <p:nvPr/>
          </p:nvCxnSpPr>
          <p:spPr>
            <a:xfrm>
              <a:off x="3298878" y="4355689"/>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3C35874-F9C4-479A-8394-08272C3F30EE}"/>
                </a:ext>
              </a:extLst>
            </p:cNvPr>
            <p:cNvCxnSpPr/>
            <p:nvPr/>
          </p:nvCxnSpPr>
          <p:spPr>
            <a:xfrm>
              <a:off x="4080545" y="4355688"/>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E185AB2-30F8-42B1-896F-EFCAF4E4799B}"/>
                </a:ext>
              </a:extLst>
            </p:cNvPr>
            <p:cNvCxnSpPr/>
            <p:nvPr/>
          </p:nvCxnSpPr>
          <p:spPr>
            <a:xfrm>
              <a:off x="4822572" y="4355687"/>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2CA4B0A-8F4A-44B8-9144-85C93DE3F357}"/>
                </a:ext>
              </a:extLst>
            </p:cNvPr>
            <p:cNvSpPr txBox="1"/>
            <p:nvPr/>
          </p:nvSpPr>
          <p:spPr>
            <a:xfrm>
              <a:off x="1538601" y="4836446"/>
              <a:ext cx="669823" cy="369332"/>
            </a:xfrm>
            <a:prstGeom prst="rect">
              <a:avLst/>
            </a:prstGeom>
            <a:noFill/>
          </p:spPr>
          <p:txBody>
            <a:bodyPr wrap="square" rtlCol="0">
              <a:spAutoFit/>
            </a:bodyPr>
            <a:lstStyle/>
            <a:p>
              <a:r>
                <a:rPr lang="zh-CN" altLang="en-US" dirty="0"/>
                <a:t>姓名</a:t>
              </a:r>
            </a:p>
          </p:txBody>
        </p:sp>
        <p:sp>
          <p:nvSpPr>
            <p:cNvPr id="24" name="文本框 23">
              <a:extLst>
                <a:ext uri="{FF2B5EF4-FFF2-40B4-BE49-F238E27FC236}">
                  <a16:creationId xmlns:a16="http://schemas.microsoft.com/office/drawing/2014/main" id="{7CAAA070-9DDC-47B1-B12D-D9BDE3802841}"/>
                </a:ext>
              </a:extLst>
            </p:cNvPr>
            <p:cNvSpPr txBox="1"/>
            <p:nvPr/>
          </p:nvSpPr>
          <p:spPr>
            <a:xfrm>
              <a:off x="2314887" y="4838818"/>
              <a:ext cx="722056" cy="369332"/>
            </a:xfrm>
            <a:prstGeom prst="rect">
              <a:avLst/>
            </a:prstGeom>
            <a:noFill/>
          </p:spPr>
          <p:txBody>
            <a:bodyPr wrap="square" rtlCol="0">
              <a:spAutoFit/>
            </a:bodyPr>
            <a:lstStyle/>
            <a:p>
              <a:r>
                <a:rPr lang="zh-CN" altLang="en-US" dirty="0"/>
                <a:t>性别</a:t>
              </a:r>
            </a:p>
          </p:txBody>
        </p:sp>
        <p:sp>
          <p:nvSpPr>
            <p:cNvPr id="25" name="文本框 24">
              <a:extLst>
                <a:ext uri="{FF2B5EF4-FFF2-40B4-BE49-F238E27FC236}">
                  <a16:creationId xmlns:a16="http://schemas.microsoft.com/office/drawing/2014/main" id="{1A106A90-EE18-4188-BC50-E49B33F9E5A2}"/>
                </a:ext>
              </a:extLst>
            </p:cNvPr>
            <p:cNvSpPr txBox="1"/>
            <p:nvPr/>
          </p:nvSpPr>
          <p:spPr>
            <a:xfrm>
              <a:off x="3033722" y="4818255"/>
              <a:ext cx="697473" cy="369332"/>
            </a:xfrm>
            <a:prstGeom prst="rect">
              <a:avLst/>
            </a:prstGeom>
            <a:noFill/>
          </p:spPr>
          <p:txBody>
            <a:bodyPr wrap="square" rtlCol="0">
              <a:spAutoFit/>
            </a:bodyPr>
            <a:lstStyle/>
            <a:p>
              <a:r>
                <a:rPr lang="zh-CN" altLang="en-US" dirty="0"/>
                <a:t>学号</a:t>
              </a:r>
            </a:p>
          </p:txBody>
        </p:sp>
        <p:sp>
          <p:nvSpPr>
            <p:cNvPr id="27" name="文本框 26">
              <a:extLst>
                <a:ext uri="{FF2B5EF4-FFF2-40B4-BE49-F238E27FC236}">
                  <a16:creationId xmlns:a16="http://schemas.microsoft.com/office/drawing/2014/main" id="{78346020-6E47-4543-874B-E3DECE9B31C5}"/>
                </a:ext>
              </a:extLst>
            </p:cNvPr>
            <p:cNvSpPr txBox="1"/>
            <p:nvPr/>
          </p:nvSpPr>
          <p:spPr>
            <a:xfrm>
              <a:off x="3779582" y="4836446"/>
              <a:ext cx="669365" cy="369332"/>
            </a:xfrm>
            <a:prstGeom prst="rect">
              <a:avLst/>
            </a:prstGeom>
            <a:noFill/>
          </p:spPr>
          <p:txBody>
            <a:bodyPr wrap="square" rtlCol="0">
              <a:spAutoFit/>
            </a:bodyPr>
            <a:lstStyle/>
            <a:p>
              <a:r>
                <a:rPr lang="zh-CN" altLang="en-US" dirty="0"/>
                <a:t>专业</a:t>
              </a:r>
            </a:p>
          </p:txBody>
        </p:sp>
        <p:cxnSp>
          <p:nvCxnSpPr>
            <p:cNvPr id="28" name="直接连接符 27">
              <a:extLst>
                <a:ext uri="{FF2B5EF4-FFF2-40B4-BE49-F238E27FC236}">
                  <a16:creationId xmlns:a16="http://schemas.microsoft.com/office/drawing/2014/main" id="{77AF93EC-945C-4511-B777-8AA2404D29EF}"/>
                </a:ext>
              </a:extLst>
            </p:cNvPr>
            <p:cNvCxnSpPr/>
            <p:nvPr/>
          </p:nvCxnSpPr>
          <p:spPr>
            <a:xfrm>
              <a:off x="3299033" y="3902954"/>
              <a:ext cx="0" cy="4625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30D33D4-32D0-49E6-A3EF-28C4D60CAFC1}"/>
                </a:ext>
              </a:extLst>
            </p:cNvPr>
            <p:cNvSpPr txBox="1"/>
            <p:nvPr/>
          </p:nvSpPr>
          <p:spPr>
            <a:xfrm>
              <a:off x="4536366" y="4836446"/>
              <a:ext cx="669365" cy="369332"/>
            </a:xfrm>
            <a:prstGeom prst="rect">
              <a:avLst/>
            </a:prstGeom>
            <a:noFill/>
          </p:spPr>
          <p:txBody>
            <a:bodyPr wrap="square" rtlCol="0">
              <a:spAutoFit/>
            </a:bodyPr>
            <a:lstStyle/>
            <a:p>
              <a:r>
                <a:rPr lang="zh-CN" altLang="en-US" dirty="0"/>
                <a:t>成绩</a:t>
              </a:r>
            </a:p>
          </p:txBody>
        </p:sp>
      </p:grpSp>
      <p:grpSp>
        <p:nvGrpSpPr>
          <p:cNvPr id="30" name="组合 29">
            <a:extLst>
              <a:ext uri="{FF2B5EF4-FFF2-40B4-BE49-F238E27FC236}">
                <a16:creationId xmlns:a16="http://schemas.microsoft.com/office/drawing/2014/main" id="{B567CAA5-191A-45EF-A221-A8EDD9655C5D}"/>
              </a:ext>
            </a:extLst>
          </p:cNvPr>
          <p:cNvGrpSpPr/>
          <p:nvPr/>
        </p:nvGrpSpPr>
        <p:grpSpPr>
          <a:xfrm>
            <a:off x="5851892" y="4144307"/>
            <a:ext cx="4564351" cy="1631216"/>
            <a:chOff x="4432165" y="3711169"/>
            <a:chExt cx="4564351" cy="1631216"/>
          </a:xfrm>
        </p:grpSpPr>
        <p:sp>
          <p:nvSpPr>
            <p:cNvPr id="31" name="右箭头 9">
              <a:extLst>
                <a:ext uri="{FF2B5EF4-FFF2-40B4-BE49-F238E27FC236}">
                  <a16:creationId xmlns:a16="http://schemas.microsoft.com/office/drawing/2014/main" id="{2E13410F-ECAA-4E6F-9B9E-9EC3B8C7D471}"/>
                </a:ext>
              </a:extLst>
            </p:cNvPr>
            <p:cNvSpPr/>
            <p:nvPr/>
          </p:nvSpPr>
          <p:spPr>
            <a:xfrm>
              <a:off x="4432165" y="4402291"/>
              <a:ext cx="876140" cy="373626"/>
            </a:xfrm>
            <a:prstGeom prst="rightArrow">
              <a:avLst/>
            </a:prstGeom>
            <a:solidFill>
              <a:srgbClr val="0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 Box 5">
              <a:extLst>
                <a:ext uri="{FF2B5EF4-FFF2-40B4-BE49-F238E27FC236}">
                  <a16:creationId xmlns:a16="http://schemas.microsoft.com/office/drawing/2014/main" id="{5C0836D0-1451-4BAA-AC75-AB48394535DE}"/>
                </a:ext>
              </a:extLst>
            </p:cNvPr>
            <p:cNvSpPr txBox="1">
              <a:spLocks noChangeArrowheads="1"/>
            </p:cNvSpPr>
            <p:nvPr/>
          </p:nvSpPr>
          <p:spPr bwMode="auto">
            <a:xfrm>
              <a:off x="5441074" y="3711169"/>
              <a:ext cx="3555442" cy="163121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en-US" altLang="zh-CN" dirty="0">
                  <a:latin typeface="等线" panose="02010600030101010101" pitchFamily="2" charset="-122"/>
                  <a:ea typeface="等线" panose="02010600030101010101" pitchFamily="2" charset="-122"/>
                </a:rPr>
                <a:t>student.name = 'Rita';</a:t>
              </a:r>
            </a:p>
            <a:p>
              <a:r>
                <a:rPr lang="en-US" altLang="zh-CN" dirty="0" err="1">
                  <a:latin typeface="等线" panose="02010600030101010101" pitchFamily="2" charset="-122"/>
                  <a:ea typeface="等线" panose="02010600030101010101" pitchFamily="2" charset="-122"/>
                </a:rPr>
                <a:t>student.gender</a:t>
              </a:r>
              <a:r>
                <a:rPr lang="en-US" altLang="zh-CN" dirty="0">
                  <a:latin typeface="等线" panose="02010600030101010101" pitchFamily="2" charset="-122"/>
                  <a:ea typeface="等线" panose="02010600030101010101" pitchFamily="2" charset="-122"/>
                </a:rPr>
                <a:t> = 'F';</a:t>
              </a:r>
            </a:p>
            <a:p>
              <a:r>
                <a:rPr lang="en-US" altLang="zh-CN" dirty="0">
                  <a:latin typeface="等线" panose="02010600030101010101" pitchFamily="2" charset="-122"/>
                  <a:ea typeface="等线" panose="02010600030101010101" pitchFamily="2" charset="-122"/>
                </a:rPr>
                <a:t>student.ID = 07113226;</a:t>
              </a:r>
            </a:p>
            <a:p>
              <a:r>
                <a:rPr lang="en-US" altLang="zh-CN" dirty="0" err="1">
                  <a:latin typeface="等线" panose="02010600030101010101" pitchFamily="2" charset="-122"/>
                  <a:ea typeface="等线" panose="02010600030101010101" pitchFamily="2" charset="-122"/>
                </a:rPr>
                <a:t>student.major</a:t>
              </a:r>
              <a:r>
                <a:rPr lang="en-US" altLang="zh-CN" dirty="0">
                  <a:latin typeface="等线" panose="02010600030101010101" pitchFamily="2" charset="-122"/>
                  <a:ea typeface="等线" panose="02010600030101010101" pitchFamily="2" charset="-122"/>
                </a:rPr>
                <a:t> = 'CS';</a:t>
              </a:r>
            </a:p>
            <a:p>
              <a:r>
                <a:rPr lang="en-US" altLang="zh-CN" dirty="0" err="1">
                  <a:latin typeface="等线" panose="02010600030101010101" pitchFamily="2" charset="-122"/>
                  <a:ea typeface="等线" panose="02010600030101010101" pitchFamily="2" charset="-122"/>
                </a:rPr>
                <a:t>student.grade</a:t>
              </a:r>
              <a:r>
                <a:rPr lang="en-US" altLang="zh-CN" dirty="0">
                  <a:latin typeface="等线" panose="02010600030101010101" pitchFamily="2" charset="-122"/>
                  <a:ea typeface="等线" panose="02010600030101010101" pitchFamily="2" charset="-122"/>
                </a:rPr>
                <a:t> = [100, 99, 98];</a:t>
              </a:r>
            </a:p>
          </p:txBody>
        </p:sp>
      </p:grpSp>
      <p:grpSp>
        <p:nvGrpSpPr>
          <p:cNvPr id="33" name="组合 32">
            <a:extLst>
              <a:ext uri="{FF2B5EF4-FFF2-40B4-BE49-F238E27FC236}">
                <a16:creationId xmlns:a16="http://schemas.microsoft.com/office/drawing/2014/main" id="{A0942180-50FB-4A4E-9C1D-48C63D39755E}"/>
              </a:ext>
            </a:extLst>
          </p:cNvPr>
          <p:cNvGrpSpPr/>
          <p:nvPr/>
        </p:nvGrpSpPr>
        <p:grpSpPr>
          <a:xfrm>
            <a:off x="8699472" y="3374191"/>
            <a:ext cx="1419247" cy="2066500"/>
            <a:chOff x="7279745" y="2941053"/>
            <a:chExt cx="1419247" cy="2066500"/>
          </a:xfrm>
        </p:grpSpPr>
        <p:sp>
          <p:nvSpPr>
            <p:cNvPr id="34" name="椭圆 33">
              <a:extLst>
                <a:ext uri="{FF2B5EF4-FFF2-40B4-BE49-F238E27FC236}">
                  <a16:creationId xmlns:a16="http://schemas.microsoft.com/office/drawing/2014/main" id="{91B9176B-48B5-42F6-83A4-32EFCE5EBBA2}"/>
                </a:ext>
              </a:extLst>
            </p:cNvPr>
            <p:cNvSpPr/>
            <p:nvPr/>
          </p:nvSpPr>
          <p:spPr>
            <a:xfrm>
              <a:off x="7315200" y="3711169"/>
              <a:ext cx="619432" cy="329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66EB1F58-2D30-4536-AF57-F9AB30EDAC4E}"/>
                </a:ext>
              </a:extLst>
            </p:cNvPr>
            <p:cNvSpPr/>
            <p:nvPr/>
          </p:nvSpPr>
          <p:spPr>
            <a:xfrm>
              <a:off x="7315200" y="4059987"/>
              <a:ext cx="619432" cy="329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B7AC85C-34EB-4585-BB82-80A99100E12D}"/>
                </a:ext>
              </a:extLst>
            </p:cNvPr>
            <p:cNvSpPr/>
            <p:nvPr/>
          </p:nvSpPr>
          <p:spPr>
            <a:xfrm>
              <a:off x="7279745" y="4677664"/>
              <a:ext cx="619432" cy="329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021C7D6F-3586-4E21-8A00-1166DCDCD2FE}"/>
                </a:ext>
              </a:extLst>
            </p:cNvPr>
            <p:cNvCxnSpPr/>
            <p:nvPr/>
          </p:nvCxnSpPr>
          <p:spPr>
            <a:xfrm flipV="1">
              <a:off x="7814089" y="3241543"/>
              <a:ext cx="386014" cy="4880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E5AAB14-489F-490D-BDBA-B201D32DE854}"/>
                </a:ext>
              </a:extLst>
            </p:cNvPr>
            <p:cNvCxnSpPr>
              <a:stCxn id="35" idx="7"/>
            </p:cNvCxnSpPr>
            <p:nvPr/>
          </p:nvCxnSpPr>
          <p:spPr>
            <a:xfrm flipV="1">
              <a:off x="7843918" y="3241543"/>
              <a:ext cx="356185" cy="86675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3BC7C82-3FFD-4D44-8DED-937FC6DF8BA4}"/>
                </a:ext>
              </a:extLst>
            </p:cNvPr>
            <p:cNvCxnSpPr/>
            <p:nvPr/>
          </p:nvCxnSpPr>
          <p:spPr>
            <a:xfrm flipV="1">
              <a:off x="7881751" y="3241543"/>
              <a:ext cx="318352" cy="15855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3A11E55-AA60-4B02-B690-4D5AFAA3EB31}"/>
                </a:ext>
              </a:extLst>
            </p:cNvPr>
            <p:cNvSpPr txBox="1"/>
            <p:nvPr/>
          </p:nvSpPr>
          <p:spPr>
            <a:xfrm>
              <a:off x="8040927" y="2941053"/>
              <a:ext cx="658065" cy="400110"/>
            </a:xfrm>
            <a:prstGeom prst="rect">
              <a:avLst/>
            </a:prstGeom>
            <a:noFill/>
          </p:spPr>
          <p:txBody>
            <a:bodyPr wrap="square" rtlCol="0">
              <a:spAutoFit/>
            </a:bodyPr>
            <a:lstStyle/>
            <a:p>
              <a:r>
                <a:rPr lang="en-US" altLang="zh-CN" sz="2000" dirty="0">
                  <a:solidFill>
                    <a:srgbClr val="FF0000"/>
                  </a:solidFill>
                </a:rPr>
                <a:t>char</a:t>
              </a:r>
              <a:endParaRPr lang="zh-CN" altLang="en-US" dirty="0">
                <a:solidFill>
                  <a:srgbClr val="FF0000"/>
                </a:solidFill>
              </a:endParaRPr>
            </a:p>
          </p:txBody>
        </p:sp>
      </p:grpSp>
      <p:grpSp>
        <p:nvGrpSpPr>
          <p:cNvPr id="41" name="组合 40">
            <a:extLst>
              <a:ext uri="{FF2B5EF4-FFF2-40B4-BE49-F238E27FC236}">
                <a16:creationId xmlns:a16="http://schemas.microsoft.com/office/drawing/2014/main" id="{2F4AAE30-BAB5-43F6-9286-A5D15E3C94D1}"/>
              </a:ext>
            </a:extLst>
          </p:cNvPr>
          <p:cNvGrpSpPr/>
          <p:nvPr/>
        </p:nvGrpSpPr>
        <p:grpSpPr>
          <a:xfrm>
            <a:off x="8263924" y="4360213"/>
            <a:ext cx="2393460" cy="791446"/>
            <a:chOff x="6844197" y="3927075"/>
            <a:chExt cx="2393460" cy="791446"/>
          </a:xfrm>
        </p:grpSpPr>
        <p:sp>
          <p:nvSpPr>
            <p:cNvPr id="42" name="椭圆 41">
              <a:extLst>
                <a:ext uri="{FF2B5EF4-FFF2-40B4-BE49-F238E27FC236}">
                  <a16:creationId xmlns:a16="http://schemas.microsoft.com/office/drawing/2014/main" id="{D695B0A9-63AF-432A-A455-8A3C5177CA9F}"/>
                </a:ext>
              </a:extLst>
            </p:cNvPr>
            <p:cNvSpPr/>
            <p:nvPr/>
          </p:nvSpPr>
          <p:spPr>
            <a:xfrm>
              <a:off x="6844197" y="4388632"/>
              <a:ext cx="1355906" cy="329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36CDC9B1-DAD1-4255-97C6-CA853F58A784}"/>
                </a:ext>
              </a:extLst>
            </p:cNvPr>
            <p:cNvCxnSpPr/>
            <p:nvPr/>
          </p:nvCxnSpPr>
          <p:spPr>
            <a:xfrm flipV="1">
              <a:off x="8200103" y="4234173"/>
              <a:ext cx="140026" cy="3089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90AB8E9-99F7-440E-9044-E97F5FF2FAED}"/>
                </a:ext>
              </a:extLst>
            </p:cNvPr>
            <p:cNvSpPr txBox="1"/>
            <p:nvPr/>
          </p:nvSpPr>
          <p:spPr>
            <a:xfrm>
              <a:off x="8046193" y="3927075"/>
              <a:ext cx="1191464" cy="400110"/>
            </a:xfrm>
            <a:prstGeom prst="rect">
              <a:avLst/>
            </a:prstGeom>
            <a:noFill/>
          </p:spPr>
          <p:txBody>
            <a:bodyPr wrap="square" rtlCol="0">
              <a:spAutoFit/>
            </a:bodyPr>
            <a:lstStyle/>
            <a:p>
              <a:r>
                <a:rPr lang="en-US" altLang="zh-CN" sz="2000" dirty="0">
                  <a:solidFill>
                    <a:srgbClr val="FF0000"/>
                  </a:solidFill>
                </a:rPr>
                <a:t>number</a:t>
              </a:r>
              <a:endParaRPr lang="zh-CN" altLang="en-US" dirty="0">
                <a:solidFill>
                  <a:srgbClr val="FF0000"/>
                </a:solidFill>
              </a:endParaRPr>
            </a:p>
          </p:txBody>
        </p:sp>
      </p:grpSp>
      <p:grpSp>
        <p:nvGrpSpPr>
          <p:cNvPr id="45" name="组合 44">
            <a:extLst>
              <a:ext uri="{FF2B5EF4-FFF2-40B4-BE49-F238E27FC236}">
                <a16:creationId xmlns:a16="http://schemas.microsoft.com/office/drawing/2014/main" id="{404B0C96-354F-4DC9-8A04-E2F70B777E79}"/>
              </a:ext>
            </a:extLst>
          </p:cNvPr>
          <p:cNvGrpSpPr/>
          <p:nvPr/>
        </p:nvGrpSpPr>
        <p:grpSpPr>
          <a:xfrm>
            <a:off x="8638522" y="4957801"/>
            <a:ext cx="1931631" cy="791446"/>
            <a:chOff x="7218795" y="4524663"/>
            <a:chExt cx="1931631" cy="791446"/>
          </a:xfrm>
        </p:grpSpPr>
        <p:sp>
          <p:nvSpPr>
            <p:cNvPr id="46" name="椭圆 45">
              <a:extLst>
                <a:ext uri="{FF2B5EF4-FFF2-40B4-BE49-F238E27FC236}">
                  <a16:creationId xmlns:a16="http://schemas.microsoft.com/office/drawing/2014/main" id="{728AE383-CF54-461A-B2EA-7A5A7917BA04}"/>
                </a:ext>
              </a:extLst>
            </p:cNvPr>
            <p:cNvSpPr/>
            <p:nvPr/>
          </p:nvSpPr>
          <p:spPr>
            <a:xfrm>
              <a:off x="7218795" y="4986220"/>
              <a:ext cx="1669566" cy="329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FFA560EF-2C3A-4F92-8B2C-6F39108B18D8}"/>
                </a:ext>
              </a:extLst>
            </p:cNvPr>
            <p:cNvCxnSpPr/>
            <p:nvPr/>
          </p:nvCxnSpPr>
          <p:spPr>
            <a:xfrm flipV="1">
              <a:off x="8698992" y="4831761"/>
              <a:ext cx="15735" cy="2421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F9226A5-8DF9-4E41-AAD4-CD7276847E84}"/>
                </a:ext>
              </a:extLst>
            </p:cNvPr>
            <p:cNvSpPr txBox="1"/>
            <p:nvPr/>
          </p:nvSpPr>
          <p:spPr>
            <a:xfrm>
              <a:off x="8420791" y="4524663"/>
              <a:ext cx="729635" cy="400110"/>
            </a:xfrm>
            <a:prstGeom prst="rect">
              <a:avLst/>
            </a:prstGeom>
            <a:noFill/>
          </p:spPr>
          <p:txBody>
            <a:bodyPr wrap="square" rtlCol="0">
              <a:spAutoFit/>
            </a:bodyPr>
            <a:lstStyle/>
            <a:p>
              <a:r>
                <a:rPr lang="en-US" altLang="zh-CN" sz="2000" dirty="0">
                  <a:solidFill>
                    <a:srgbClr val="FF0000"/>
                  </a:solidFill>
                </a:rPr>
                <a:t>array</a:t>
              </a:r>
              <a:endParaRPr lang="zh-CN" altLang="en-US" dirty="0">
                <a:solidFill>
                  <a:srgbClr val="FF0000"/>
                </a:solidFill>
              </a:endParaRPr>
            </a:p>
          </p:txBody>
        </p:sp>
      </p:grpSp>
      <p:sp>
        <p:nvSpPr>
          <p:cNvPr id="49" name="圆角矩形 10">
            <a:extLst>
              <a:ext uri="{FF2B5EF4-FFF2-40B4-BE49-F238E27FC236}">
                <a16:creationId xmlns:a16="http://schemas.microsoft.com/office/drawing/2014/main" id="{357080ED-FFA8-4A84-9A67-69943ECE8D5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1259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3"/>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down)">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1"/>
                                        </p:tgtEl>
                                        <p:attrNameLst>
                                          <p:attrName>style.visibility</p:attrName>
                                        </p:attrNameLst>
                                      </p:cBhvr>
                                      <p:to>
                                        <p:strVal val="hidden"/>
                                      </p:to>
                                    </p:set>
                                  </p:childTnLst>
                                </p:cTn>
                              </p:par>
                              <p:par>
                                <p:cTn id="24" presetID="22" presetClass="entr" presetSubtype="4"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70</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53348"/>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和数学的爱恋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93D154C-7A0F-450F-B924-748121561858}"/>
              </a:ext>
            </a:extLst>
          </p:cNvPr>
          <p:cNvSpPr>
            <a:spLocks noGrp="1"/>
          </p:cNvSpPr>
          <p:nvPr>
            <p:ph type="dt" sz="half" idx="10"/>
          </p:nvPr>
        </p:nvSpPr>
        <p:spPr/>
        <p:txBody>
          <a:bodyPr/>
          <a:lstStyle/>
          <a:p>
            <a:fld id="{305542AE-C486-40A2-AEC3-90A028AE257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D3D64-41DE-4DC2-999E-0D1CB39EF0F8}"/>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7C5FCEE8-D35E-438A-B393-54926ED49C0F}"/>
              </a:ext>
            </a:extLst>
          </p:cNvPr>
          <p:cNvSpPr txBox="1"/>
          <p:nvPr/>
        </p:nvSpPr>
        <p:spPr>
          <a:xfrm>
            <a:off x="1765352" y="1992478"/>
            <a:ext cx="2880545" cy="2585323"/>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[X,Y,Z]=meshgrid(linspace(-1.5,1.5));</a:t>
            </a:r>
          </a:p>
          <a:p>
            <a:r>
              <a:rPr lang="es-ES" altLang="zh-CN" dirty="0">
                <a:latin typeface="等线" panose="02010600030101010101" pitchFamily="2" charset="-122"/>
                <a:ea typeface="等线" panose="02010600030101010101" pitchFamily="2" charset="-122"/>
              </a:rPr>
              <a:t>F=@(x,y,z)(2*x.^2+y.^2+z.^2-1).^3-x.^2.*z.^3/10-y.^2.*z.^3;</a:t>
            </a:r>
          </a:p>
          <a:p>
            <a:r>
              <a:rPr lang="es-ES" altLang="zh-CN" dirty="0">
                <a:latin typeface="等线" panose="02010600030101010101" pitchFamily="2" charset="-122"/>
                <a:ea typeface="等线" panose="02010600030101010101" pitchFamily="2" charset="-122"/>
              </a:rPr>
              <a:t>figure;</a:t>
            </a:r>
          </a:p>
          <a:p>
            <a:r>
              <a:rPr lang="es-ES" altLang="zh-CN" dirty="0">
                <a:latin typeface="等线" panose="02010600030101010101" pitchFamily="2" charset="-122"/>
                <a:ea typeface="等线" panose="02010600030101010101" pitchFamily="2" charset="-122"/>
              </a:rPr>
              <a:t>isosurface(X,Y,Z,F(X,Y,Z),0,Z)</a:t>
            </a:r>
          </a:p>
          <a:p>
            <a:r>
              <a:rPr lang="es-ES" altLang="zh-CN" dirty="0">
                <a:latin typeface="等线" panose="02010600030101010101" pitchFamily="2" charset="-122"/>
                <a:ea typeface="等线" panose="02010600030101010101" pitchFamily="2" charset="-122"/>
              </a:rPr>
              <a:t>axis equal tight;</a:t>
            </a:r>
          </a:p>
          <a:p>
            <a:r>
              <a:rPr lang="es-ES" altLang="zh-CN" dirty="0">
                <a:latin typeface="等线" panose="02010600030101010101" pitchFamily="2" charset="-122"/>
                <a:ea typeface="等线" panose="02010600030101010101" pitchFamily="2" charset="-122"/>
              </a:rPr>
              <a:t>view(-70,30);</a:t>
            </a:r>
          </a:p>
        </p:txBody>
      </p:sp>
      <p:pic>
        <p:nvPicPr>
          <p:cNvPr id="15" name="图片 14">
            <a:extLst>
              <a:ext uri="{FF2B5EF4-FFF2-40B4-BE49-F238E27FC236}">
                <a16:creationId xmlns:a16="http://schemas.microsoft.com/office/drawing/2014/main" id="{1A28AFF6-7AC1-49DD-B6EB-16220A6D6F84}"/>
              </a:ext>
            </a:extLst>
          </p:cNvPr>
          <p:cNvPicPr>
            <a:picLocks noChangeAspect="1"/>
          </p:cNvPicPr>
          <p:nvPr/>
        </p:nvPicPr>
        <p:blipFill>
          <a:blip r:embed="rId4"/>
          <a:stretch>
            <a:fillRect/>
          </a:stretch>
        </p:blipFill>
        <p:spPr>
          <a:xfrm>
            <a:off x="4776020" y="1917818"/>
            <a:ext cx="3834580" cy="3597833"/>
          </a:xfrm>
          <a:prstGeom prst="rect">
            <a:avLst/>
          </a:prstGeom>
        </p:spPr>
      </p:pic>
      <p:pic>
        <p:nvPicPr>
          <p:cNvPr id="16" name="图片 15">
            <a:extLst>
              <a:ext uri="{FF2B5EF4-FFF2-40B4-BE49-F238E27FC236}">
                <a16:creationId xmlns:a16="http://schemas.microsoft.com/office/drawing/2014/main" id="{4971996F-E01A-4FE2-844D-A94074F00AB4}"/>
              </a:ext>
            </a:extLst>
          </p:cNvPr>
          <p:cNvPicPr>
            <a:picLocks noChangeAspect="1"/>
          </p:cNvPicPr>
          <p:nvPr/>
        </p:nvPicPr>
        <p:blipFill>
          <a:blip r:embed="rId5"/>
          <a:stretch>
            <a:fillRect/>
          </a:stretch>
        </p:blipFill>
        <p:spPr>
          <a:xfrm>
            <a:off x="8030426" y="4139662"/>
            <a:ext cx="2189049" cy="2216688"/>
          </a:xfrm>
          <a:prstGeom prst="rect">
            <a:avLst/>
          </a:prstGeom>
        </p:spPr>
      </p:pic>
      <p:sp>
        <p:nvSpPr>
          <p:cNvPr id="17" name="圆角矩形 10">
            <a:extLst>
              <a:ext uri="{FF2B5EF4-FFF2-40B4-BE49-F238E27FC236}">
                <a16:creationId xmlns:a16="http://schemas.microsoft.com/office/drawing/2014/main" id="{85D99517-51C0-47EE-AE64-225077019D26}"/>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23384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71</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53348"/>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和数学的爱恋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93D154C-7A0F-450F-B924-748121561858}"/>
              </a:ext>
            </a:extLst>
          </p:cNvPr>
          <p:cNvSpPr>
            <a:spLocks noGrp="1"/>
          </p:cNvSpPr>
          <p:nvPr>
            <p:ph type="dt" sz="half" idx="10"/>
          </p:nvPr>
        </p:nvSpPr>
        <p:spPr/>
        <p:txBody>
          <a:bodyPr/>
          <a:lstStyle/>
          <a:p>
            <a:fld id="{305542AE-C486-40A2-AEC3-90A028AE257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D3D64-41DE-4DC2-999E-0D1CB39EF0F8}"/>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D360E721-A0E7-4580-9F85-E6CC4462351B}"/>
              </a:ext>
            </a:extLst>
          </p:cNvPr>
          <p:cNvSpPr txBox="1"/>
          <p:nvPr/>
        </p:nvSpPr>
        <p:spPr>
          <a:xfrm>
            <a:off x="2324100" y="2028326"/>
            <a:ext cx="3432073" cy="1477328"/>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g=@(x)[sqrt(1-(abs(x)-1).^2),-3*sqrt(1-sqrt(abs(x)/2))];</a:t>
            </a:r>
          </a:p>
          <a:p>
            <a:r>
              <a:rPr lang="en-US" altLang="zh-CN" dirty="0">
                <a:latin typeface="等线" panose="02010600030101010101" pitchFamily="2" charset="-122"/>
                <a:ea typeface="等线" panose="02010600030101010101" pitchFamily="2" charset="-122"/>
              </a:rPr>
              <a:t>figure;</a:t>
            </a:r>
            <a:endParaRPr lang="es-ES" altLang="zh-CN" dirty="0">
              <a:latin typeface="等线" panose="02010600030101010101" pitchFamily="2" charset="-122"/>
              <a:ea typeface="等线" panose="02010600030101010101" pitchFamily="2" charset="-122"/>
            </a:endParaRPr>
          </a:p>
          <a:p>
            <a:r>
              <a:rPr lang="es-ES" altLang="zh-CN" dirty="0">
                <a:latin typeface="等线" panose="02010600030101010101" pitchFamily="2" charset="-122"/>
                <a:ea typeface="等线" panose="02010600030101010101" pitchFamily="2" charset="-122"/>
              </a:rPr>
              <a:t>fplot(g,[-2,2], 'b')</a:t>
            </a:r>
            <a:r>
              <a:rPr lang="en-US" altLang="zh-CN" dirty="0">
                <a:latin typeface="等线" panose="02010600030101010101" pitchFamily="2" charset="-122"/>
                <a:ea typeface="等线" panose="02010600030101010101" pitchFamily="2" charset="-122"/>
              </a:rPr>
              <a:t>;</a:t>
            </a:r>
            <a:endParaRPr lang="es-ES" altLang="zh-CN" dirty="0">
              <a:latin typeface="等线" panose="02010600030101010101" pitchFamily="2" charset="-122"/>
              <a:ea typeface="等线" panose="02010600030101010101" pitchFamily="2" charset="-122"/>
            </a:endParaRPr>
          </a:p>
          <a:p>
            <a:r>
              <a:rPr lang="es-ES" altLang="zh-CN" dirty="0">
                <a:latin typeface="等线" panose="02010600030101010101" pitchFamily="2" charset="-122"/>
                <a:ea typeface="等线" panose="02010600030101010101" pitchFamily="2" charset="-122"/>
              </a:rPr>
              <a:t>axis equal;</a:t>
            </a:r>
          </a:p>
        </p:txBody>
      </p:sp>
      <p:pic>
        <p:nvPicPr>
          <p:cNvPr id="15" name="图片 14">
            <a:extLst>
              <a:ext uri="{FF2B5EF4-FFF2-40B4-BE49-F238E27FC236}">
                <a16:creationId xmlns:a16="http://schemas.microsoft.com/office/drawing/2014/main" id="{77D56BE4-E6EF-4B1E-BD4B-18B4FF46E84E}"/>
              </a:ext>
            </a:extLst>
          </p:cNvPr>
          <p:cNvPicPr>
            <a:picLocks noChangeAspect="1"/>
          </p:cNvPicPr>
          <p:nvPr/>
        </p:nvPicPr>
        <p:blipFill>
          <a:blip r:embed="rId4"/>
          <a:stretch>
            <a:fillRect/>
          </a:stretch>
        </p:blipFill>
        <p:spPr>
          <a:xfrm>
            <a:off x="5876925" y="2028326"/>
            <a:ext cx="4552950" cy="3667125"/>
          </a:xfrm>
          <a:prstGeom prst="rect">
            <a:avLst/>
          </a:prstGeom>
        </p:spPr>
      </p:pic>
      <p:sp>
        <p:nvSpPr>
          <p:cNvPr id="16" name="圆角矩形 10">
            <a:extLst>
              <a:ext uri="{FF2B5EF4-FFF2-40B4-BE49-F238E27FC236}">
                <a16:creationId xmlns:a16="http://schemas.microsoft.com/office/drawing/2014/main" id="{889C0A97-4286-48EB-8867-670B23DFA09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71071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72</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和数学的爱恋</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A93D154C-7A0F-450F-B924-748121561858}"/>
              </a:ext>
            </a:extLst>
          </p:cNvPr>
          <p:cNvSpPr>
            <a:spLocks noGrp="1"/>
          </p:cNvSpPr>
          <p:nvPr>
            <p:ph type="dt" sz="half" idx="10"/>
          </p:nvPr>
        </p:nvSpPr>
        <p:spPr/>
        <p:txBody>
          <a:bodyPr/>
          <a:lstStyle/>
          <a:p>
            <a:fld id="{305542AE-C486-40A2-AEC3-90A028AE257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7F0D3D64-41DE-4DC2-999E-0D1CB39EF0F8}"/>
              </a:ext>
            </a:extLst>
          </p:cNvPr>
          <p:cNvSpPr>
            <a:spLocks noGrp="1"/>
          </p:cNvSpPr>
          <p:nvPr>
            <p:ph type="ftr" sz="quarter" idx="11"/>
          </p:nvPr>
        </p:nvSpPr>
        <p:spPr/>
        <p:txBody>
          <a:bodyPr/>
          <a:lstStyle/>
          <a:p>
            <a:r>
              <a:rPr lang="zh-CN" altLang="en-US"/>
              <a:t>人工智能编程语言</a:t>
            </a:r>
          </a:p>
        </p:txBody>
      </p:sp>
      <p:sp>
        <p:nvSpPr>
          <p:cNvPr id="12" name="文本框 11">
            <a:extLst>
              <a:ext uri="{FF2B5EF4-FFF2-40B4-BE49-F238E27FC236}">
                <a16:creationId xmlns:a16="http://schemas.microsoft.com/office/drawing/2014/main" id="{5CA3FA6C-6E24-4A19-92FC-971C6D59BE99}"/>
              </a:ext>
            </a:extLst>
          </p:cNvPr>
          <p:cNvSpPr txBox="1"/>
          <p:nvPr/>
        </p:nvSpPr>
        <p:spPr>
          <a:xfrm>
            <a:off x="2223934" y="2097339"/>
            <a:ext cx="3432073" cy="2862322"/>
          </a:xfrm>
          <a:prstGeom prst="rect">
            <a:avLst/>
          </a:prstGeom>
          <a:noFill/>
          <a:ln w="12700">
            <a:solidFill>
              <a:schemeClr val="tx1"/>
            </a:solidFill>
          </a:ln>
        </p:spPr>
        <p:txBody>
          <a:bodyPr wrap="square" rtlCol="0">
            <a:spAutoFit/>
          </a:bodyPr>
          <a:lstStyle/>
          <a:p>
            <a:r>
              <a:rPr lang="es-ES" altLang="zh-CN" dirty="0">
                <a:latin typeface="等线" panose="02010600030101010101" pitchFamily="2" charset="-122"/>
                <a:ea typeface="等线" panose="02010600030101010101" pitchFamily="2" charset="-122"/>
              </a:rPr>
              <a:t>[t,r]=meshgrid(linspace(-pi,pi),0:10);</a:t>
            </a:r>
          </a:p>
          <a:p>
            <a:r>
              <a:rPr lang="es-ES" altLang="zh-CN" dirty="0">
                <a:latin typeface="等线" panose="02010600030101010101" pitchFamily="2" charset="-122"/>
                <a:ea typeface="等线" panose="02010600030101010101" pitchFamily="2" charset="-122"/>
              </a:rPr>
              <a:t>x=r.*16.*sin(t).^3;</a:t>
            </a:r>
          </a:p>
          <a:p>
            <a:r>
              <a:rPr lang="es-ES" altLang="zh-CN" dirty="0">
                <a:latin typeface="等线" panose="02010600030101010101" pitchFamily="2" charset="-122"/>
                <a:ea typeface="等线" panose="02010600030101010101" pitchFamily="2" charset="-122"/>
              </a:rPr>
              <a:t>y=r.*(13*cos(t)-5*cos(2*t)-2*cos(3*t)-cos(4*t));</a:t>
            </a:r>
          </a:p>
          <a:p>
            <a:r>
              <a:rPr lang="es-ES" altLang="zh-CN" dirty="0">
                <a:latin typeface="等线" panose="02010600030101010101" pitchFamily="2" charset="-122"/>
                <a:ea typeface="等线" panose="02010600030101010101" pitchFamily="2" charset="-122"/>
              </a:rPr>
              <a:t>figure;</a:t>
            </a:r>
          </a:p>
          <a:p>
            <a:r>
              <a:rPr lang="es-ES" altLang="zh-CN" dirty="0">
                <a:latin typeface="等线" panose="02010600030101010101" pitchFamily="2" charset="-122"/>
                <a:ea typeface="等线" panose="02010600030101010101" pitchFamily="2" charset="-122"/>
              </a:rPr>
              <a:t>surf(x,y,r,'edgecolor','none');view(2);</a:t>
            </a:r>
          </a:p>
          <a:p>
            <a:r>
              <a:rPr lang="es-ES" altLang="zh-CN" dirty="0">
                <a:latin typeface="等线" panose="02010600030101010101" pitchFamily="2" charset="-122"/>
                <a:ea typeface="等线" panose="02010600030101010101" pitchFamily="2" charset="-122"/>
              </a:rPr>
              <a:t>axis equal tight;</a:t>
            </a:r>
          </a:p>
          <a:p>
            <a:r>
              <a:rPr lang="es-ES" altLang="zh-CN" dirty="0">
                <a:latin typeface="等线" panose="02010600030101010101" pitchFamily="2" charset="-122"/>
                <a:ea typeface="等线" panose="02010600030101010101" pitchFamily="2" charset="-122"/>
              </a:rPr>
              <a:t>grid off;</a:t>
            </a:r>
          </a:p>
        </p:txBody>
      </p:sp>
      <p:pic>
        <p:nvPicPr>
          <p:cNvPr id="15" name="图片 14">
            <a:extLst>
              <a:ext uri="{FF2B5EF4-FFF2-40B4-BE49-F238E27FC236}">
                <a16:creationId xmlns:a16="http://schemas.microsoft.com/office/drawing/2014/main" id="{BF0E6B2D-45A1-435F-AE4C-80AB5AD62504}"/>
              </a:ext>
            </a:extLst>
          </p:cNvPr>
          <p:cNvPicPr>
            <a:picLocks noChangeAspect="1"/>
          </p:cNvPicPr>
          <p:nvPr/>
        </p:nvPicPr>
        <p:blipFill>
          <a:blip r:embed="rId4"/>
          <a:stretch>
            <a:fillRect/>
          </a:stretch>
        </p:blipFill>
        <p:spPr>
          <a:xfrm>
            <a:off x="6072187" y="2097339"/>
            <a:ext cx="4162425" cy="3714750"/>
          </a:xfrm>
          <a:prstGeom prst="rect">
            <a:avLst/>
          </a:prstGeom>
        </p:spPr>
      </p:pic>
      <p:sp>
        <p:nvSpPr>
          <p:cNvPr id="16" name="圆角矩形 10">
            <a:extLst>
              <a:ext uri="{FF2B5EF4-FFF2-40B4-BE49-F238E27FC236}">
                <a16:creationId xmlns:a16="http://schemas.microsoft.com/office/drawing/2014/main" id="{4DDC0722-2559-4A6A-ACC6-9B15EC838399}"/>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45116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9532"/>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15290" y="3635375"/>
            <a:ext cx="11337290" cy="1323439"/>
          </a:xfrm>
          <a:prstGeom prst="rect">
            <a:avLst/>
          </a:prstGeom>
          <a:noFill/>
        </p:spPr>
        <p:txBody>
          <a:bodyPr wrap="square" rtlCol="0">
            <a:spAutoFit/>
          </a:bodyPr>
          <a:lstStyle/>
          <a:p>
            <a:pPr algn="ctr"/>
            <a:r>
              <a:rPr lang="zh-CN" altLang="en-US" sz="8000" b="1" dirty="0">
                <a:solidFill>
                  <a:srgbClr val="014924"/>
                </a:solidFill>
                <a:latin typeface="Microsoft YaHei UI" panose="020B0503020204020204" pitchFamily="34" charset="-122"/>
                <a:ea typeface="Microsoft YaHei UI" panose="020B0503020204020204" pitchFamily="34" charset="-122"/>
                <a:cs typeface="微软雅黑" panose="020B0503020204020204" pitchFamily="34" charset="-122"/>
              </a:rPr>
              <a:t>谢谢大家</a:t>
            </a:r>
            <a:endParaRPr lang="zh-CN" altLang="en-US" sz="8000" b="1" dirty="0">
              <a:solidFill>
                <a:srgbClr val="01492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418466" y="-184668"/>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
        <p:nvSpPr>
          <p:cNvPr id="2" name="灯片编号占位符 1">
            <a:extLst>
              <a:ext uri="{FF2B5EF4-FFF2-40B4-BE49-F238E27FC236}">
                <a16:creationId xmlns:a16="http://schemas.microsoft.com/office/drawing/2014/main" id="{35A3C096-62CF-480B-B291-F9A45202F8C3}"/>
              </a:ext>
            </a:extLst>
          </p:cNvPr>
          <p:cNvSpPr>
            <a:spLocks noGrp="1"/>
          </p:cNvSpPr>
          <p:nvPr>
            <p:ph type="sldNum" sz="quarter" idx="12"/>
          </p:nvPr>
        </p:nvSpPr>
        <p:spPr/>
        <p:txBody>
          <a:bodyPr/>
          <a:lstStyle/>
          <a:p>
            <a:fld id="{FEB76572-147E-4C0B-B190-A38FDD229D6E}" type="slidenum">
              <a:rPr lang="zh-CN" altLang="en-US" smtClean="0"/>
              <a:t>73</a:t>
            </a:fld>
            <a:endParaRPr lang="zh-CN" altLang="en-US"/>
          </a:p>
        </p:txBody>
      </p:sp>
      <p:sp>
        <p:nvSpPr>
          <p:cNvPr id="3" name="日期占位符 2">
            <a:extLst>
              <a:ext uri="{FF2B5EF4-FFF2-40B4-BE49-F238E27FC236}">
                <a16:creationId xmlns:a16="http://schemas.microsoft.com/office/drawing/2014/main" id="{786411F9-5FB4-4E5F-A558-B1E7D17C16A3}"/>
              </a:ext>
            </a:extLst>
          </p:cNvPr>
          <p:cNvSpPr>
            <a:spLocks noGrp="1"/>
          </p:cNvSpPr>
          <p:nvPr>
            <p:ph type="dt" sz="half" idx="10"/>
          </p:nvPr>
        </p:nvSpPr>
        <p:spPr/>
        <p:txBody>
          <a:bodyPr/>
          <a:lstStyle/>
          <a:p>
            <a:fld id="{7C96F9DC-07FC-4ADC-AD19-50B83DBF20C3}" type="datetime1">
              <a:rPr lang="zh-CN" altLang="en-US" smtClean="0"/>
              <a:t>2021/3/18</a:t>
            </a:fld>
            <a:endParaRPr lang="zh-CN" altLang="en-US"/>
          </a:p>
        </p:txBody>
      </p:sp>
      <p:sp>
        <p:nvSpPr>
          <p:cNvPr id="4" name="页脚占位符 3">
            <a:extLst>
              <a:ext uri="{FF2B5EF4-FFF2-40B4-BE49-F238E27FC236}">
                <a16:creationId xmlns:a16="http://schemas.microsoft.com/office/drawing/2014/main" id="{F00874FD-D76A-4573-AE7A-6DD5F7C23DBE}"/>
              </a:ext>
            </a:extLst>
          </p:cNvPr>
          <p:cNvSpPr>
            <a:spLocks noGrp="1"/>
          </p:cNvSpPr>
          <p:nvPr>
            <p:ph type="ftr" sz="quarter" idx="11"/>
          </p:nvPr>
        </p:nvSpPr>
        <p:spPr/>
        <p:txBody>
          <a:bodyPr/>
          <a:lstStyle/>
          <a:p>
            <a:r>
              <a:rPr lang="zh-CN" altLang="en-US"/>
              <a:t>人工智能编程语言</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8</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元胞数组</a:t>
            </a:r>
            <a:r>
              <a:rPr lang="en-US" altLang="zh-CN" sz="3200" b="1" dirty="0">
                <a:latin typeface="微软雅黑" panose="020B0503020204020204" pitchFamily="34" charset="-122"/>
                <a:ea typeface="微软雅黑" panose="020B0503020204020204" pitchFamily="34" charset="-122"/>
                <a:cs typeface="微软雅黑" panose="020B0503020204020204" pitchFamily="34" charset="-122"/>
              </a:rPr>
              <a:t>(Cell array)</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402C3815-ACD2-467B-B280-8D2DD86DF0B6}"/>
              </a:ext>
            </a:extLst>
          </p:cNvPr>
          <p:cNvSpPr>
            <a:spLocks noGrp="1"/>
          </p:cNvSpPr>
          <p:nvPr>
            <p:ph type="dt" sz="half" idx="10"/>
          </p:nvPr>
        </p:nvSpPr>
        <p:spPr/>
        <p:txBody>
          <a:bodyPr/>
          <a:lstStyle/>
          <a:p>
            <a:fld id="{F623B566-7A69-4756-9A97-0CBF17F1482F}" type="datetime1">
              <a:rPr lang="zh-CN" altLang="en-US" smtClean="0"/>
              <a:t>2021/3/18</a:t>
            </a:fld>
            <a:endParaRPr lang="zh-CN" altLang="en-US"/>
          </a:p>
        </p:txBody>
      </p:sp>
      <p:sp>
        <p:nvSpPr>
          <p:cNvPr id="5" name="页脚占位符 4">
            <a:extLst>
              <a:ext uri="{FF2B5EF4-FFF2-40B4-BE49-F238E27FC236}">
                <a16:creationId xmlns:a16="http://schemas.microsoft.com/office/drawing/2014/main" id="{BF2FF97C-93EA-4BD5-8FB1-665DCE2AC058}"/>
              </a:ext>
            </a:extLst>
          </p:cNvPr>
          <p:cNvSpPr>
            <a:spLocks noGrp="1"/>
          </p:cNvSpPr>
          <p:nvPr>
            <p:ph type="ftr" sz="quarter" idx="11"/>
          </p:nvPr>
        </p:nvSpPr>
        <p:spPr/>
        <p:txBody>
          <a:bodyPr/>
          <a:lstStyle/>
          <a:p>
            <a:r>
              <a:rPr lang="zh-CN" altLang="en-US"/>
              <a:t>人工智能编程语言</a:t>
            </a:r>
          </a:p>
        </p:txBody>
      </p:sp>
      <p:sp>
        <p:nvSpPr>
          <p:cNvPr id="12" name="内容占位符 2">
            <a:extLst>
              <a:ext uri="{FF2B5EF4-FFF2-40B4-BE49-F238E27FC236}">
                <a16:creationId xmlns:a16="http://schemas.microsoft.com/office/drawing/2014/main" id="{651107D6-7EF2-476E-88B4-053C04A6A4DB}"/>
              </a:ext>
            </a:extLst>
          </p:cNvPr>
          <p:cNvSpPr>
            <a:spLocks noGrp="1"/>
          </p:cNvSpPr>
          <p:nvPr>
            <p:ph idx="1"/>
          </p:nvPr>
        </p:nvSpPr>
        <p:spPr>
          <a:xfrm>
            <a:off x="677195" y="1564708"/>
            <a:ext cx="10524205" cy="2033898"/>
          </a:xfrm>
        </p:spPr>
        <p:txBody>
          <a:bodyPr>
            <a:normAutofit/>
          </a:bodyPr>
          <a:lstStyle/>
          <a:p>
            <a:pPr>
              <a:lnSpc>
                <a:spcPct val="100000"/>
              </a:lnSpc>
              <a:spcBef>
                <a:spcPts val="1200"/>
              </a:spcBef>
              <a:tabLst>
                <a:tab pos="2419350" algn="l"/>
              </a:tabLst>
            </a:pPr>
            <a:r>
              <a:rPr lang="zh-CN" altLang="en-US" sz="2600" dirty="0">
                <a:latin typeface="微软雅黑" panose="020B0503020204020204" pitchFamily="34" charset="-122"/>
                <a:ea typeface="微软雅黑" panose="020B0503020204020204" pitchFamily="34" charset="-122"/>
              </a:rPr>
              <a:t>用来存放</a:t>
            </a:r>
            <a:r>
              <a:rPr lang="zh-CN" altLang="en-US" sz="2600" dirty="0">
                <a:solidFill>
                  <a:srgbClr val="FF0000"/>
                </a:solidFill>
                <a:latin typeface="微软雅黑" panose="020B0503020204020204" pitchFamily="34" charset="-122"/>
                <a:ea typeface="微软雅黑" panose="020B0503020204020204" pitchFamily="34" charset="-122"/>
              </a:rPr>
              <a:t>不同类型</a:t>
            </a:r>
            <a:r>
              <a:rPr lang="zh-CN" altLang="en-US" sz="2600" dirty="0">
                <a:latin typeface="微软雅黑" panose="020B0503020204020204" pitchFamily="34" charset="-122"/>
                <a:ea typeface="微软雅黑" panose="020B0503020204020204" pitchFamily="34" charset="-122"/>
              </a:rPr>
              <a:t>的</a:t>
            </a:r>
            <a:r>
              <a:rPr lang="zh-CN" altLang="en-US" sz="2600" dirty="0">
                <a:solidFill>
                  <a:srgbClr val="FF0000"/>
                </a:solidFill>
                <a:latin typeface="微软雅黑" panose="020B0503020204020204" pitchFamily="34" charset="-122"/>
                <a:ea typeface="微软雅黑" panose="020B0503020204020204" pitchFamily="34" charset="-122"/>
              </a:rPr>
              <a:t>相关数据</a:t>
            </a:r>
            <a:r>
              <a:rPr lang="zh-CN" altLang="en-US" sz="2600" dirty="0">
                <a:latin typeface="微软雅黑" panose="020B0503020204020204" pitchFamily="34" charset="-122"/>
                <a:ea typeface="微软雅黑" panose="020B0503020204020204" pitchFamily="34" charset="-122"/>
              </a:rPr>
              <a:t>，也可以是</a:t>
            </a:r>
            <a:r>
              <a:rPr lang="zh-CN" altLang="en-US" sz="2600" dirty="0">
                <a:solidFill>
                  <a:srgbClr val="FF0000"/>
                </a:solidFill>
                <a:latin typeface="微软雅黑" panose="020B0503020204020204" pitchFamily="34" charset="-122"/>
                <a:ea typeface="微软雅黑" panose="020B0503020204020204" pitchFamily="34" charset="-122"/>
              </a:rPr>
              <a:t>不相关数据</a:t>
            </a:r>
            <a:endParaRPr lang="en-US" altLang="zh-CN" sz="2600" dirty="0">
              <a:solidFill>
                <a:srgbClr val="FF0000"/>
              </a:solidFill>
              <a:latin typeface="微软雅黑" panose="020B0503020204020204" pitchFamily="34" charset="-122"/>
              <a:ea typeface="微软雅黑" panose="020B0503020204020204" pitchFamily="34" charset="-122"/>
            </a:endParaRPr>
          </a:p>
          <a:p>
            <a:pPr>
              <a:lnSpc>
                <a:spcPct val="100000"/>
              </a:lnSpc>
              <a:spcBef>
                <a:spcPts val="1200"/>
              </a:spcBef>
              <a:tabLst>
                <a:tab pos="2419350" algn="l"/>
              </a:tabLst>
            </a:pPr>
            <a:r>
              <a:rPr lang="zh-CN" altLang="en-US" sz="2600" dirty="0">
                <a:latin typeface="微软雅黑" panose="020B0503020204020204" pitchFamily="34" charset="-122"/>
                <a:ea typeface="微软雅黑" panose="020B0503020204020204" pitchFamily="34" charset="-122"/>
              </a:rPr>
              <a:t>元胞数组中的各元胞用</a:t>
            </a:r>
            <a:r>
              <a:rPr lang="en-US" altLang="zh-CN" sz="2600" dirty="0">
                <a:latin typeface="微软雅黑" panose="020B0503020204020204" pitchFamily="34" charset="-122"/>
                <a:ea typeface="微软雅黑" panose="020B0503020204020204" pitchFamily="34" charset="-122"/>
              </a:rPr>
              <a:t> “</a:t>
            </a:r>
            <a:r>
              <a:rPr lang="en-US" altLang="zh-CN" sz="2600" dirty="0">
                <a:solidFill>
                  <a:srgbClr val="FF0000"/>
                </a:solidFill>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来指明</a:t>
            </a:r>
            <a:endParaRPr lang="en-US" altLang="zh-CN" sz="2600" dirty="0">
              <a:latin typeface="微软雅黑" panose="020B0503020204020204" pitchFamily="34" charset="-122"/>
              <a:ea typeface="微软雅黑" panose="020B0503020204020204" pitchFamily="34" charset="-122"/>
            </a:endParaRPr>
          </a:p>
          <a:p>
            <a:pPr>
              <a:lnSpc>
                <a:spcPct val="110000"/>
              </a:lnSpc>
              <a:spcBef>
                <a:spcPts val="1200"/>
              </a:spcBef>
              <a:tabLst>
                <a:tab pos="2419350" algn="l"/>
              </a:tabLst>
            </a:pPr>
            <a:r>
              <a:rPr lang="zh-CN" altLang="en-US" sz="2600" dirty="0">
                <a:latin typeface="微软雅黑" panose="020B0503020204020204" pitchFamily="34" charset="-122"/>
                <a:ea typeface="微软雅黑" panose="020B0503020204020204" pitchFamily="34" charset="-122"/>
              </a:rPr>
              <a:t>各元胞</a:t>
            </a:r>
            <a:r>
              <a:rPr lang="zh-CN" altLang="en-US" sz="2600" dirty="0">
                <a:solidFill>
                  <a:srgbClr val="FF0000"/>
                </a:solidFill>
                <a:latin typeface="微软雅黑" panose="020B0503020204020204" pitchFamily="34" charset="-122"/>
                <a:ea typeface="微软雅黑" panose="020B0503020204020204" pitchFamily="34" charset="-122"/>
              </a:rPr>
              <a:t>排列形式类似矩阵</a:t>
            </a:r>
            <a:r>
              <a:rPr lang="zh-CN" altLang="en-US" sz="2600" dirty="0">
                <a:latin typeface="微软雅黑" panose="020B0503020204020204" pitchFamily="34" charset="-122"/>
                <a:ea typeface="微软雅黑" panose="020B0503020204020204" pitchFamily="34" charset="-122"/>
              </a:rPr>
              <a:t>，但各元胞可以采用不同类型的数据</a:t>
            </a:r>
          </a:p>
        </p:txBody>
      </p:sp>
      <p:sp>
        <p:nvSpPr>
          <p:cNvPr id="15" name="矩形 14">
            <a:extLst>
              <a:ext uri="{FF2B5EF4-FFF2-40B4-BE49-F238E27FC236}">
                <a16:creationId xmlns:a16="http://schemas.microsoft.com/office/drawing/2014/main" id="{90855017-D139-4519-B253-A17BE24C6B98}"/>
              </a:ext>
            </a:extLst>
          </p:cNvPr>
          <p:cNvSpPr/>
          <p:nvPr/>
        </p:nvSpPr>
        <p:spPr>
          <a:xfrm>
            <a:off x="2401660" y="3819510"/>
            <a:ext cx="2340000" cy="234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DBC0698E-A0B9-48B4-9E3C-1A64E5B6F336}"/>
              </a:ext>
            </a:extLst>
          </p:cNvPr>
          <p:cNvCxnSpPr>
            <a:stCxn id="15" idx="0"/>
            <a:endCxn id="15" idx="2"/>
          </p:cNvCxnSpPr>
          <p:nvPr/>
        </p:nvCxnSpPr>
        <p:spPr>
          <a:xfrm>
            <a:off x="3571660" y="3819510"/>
            <a:ext cx="0" cy="23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F9D472A-A880-49D3-A6B7-3AC233D1A55A}"/>
              </a:ext>
            </a:extLst>
          </p:cNvPr>
          <p:cNvCxnSpPr>
            <a:stCxn id="15" idx="1"/>
            <a:endCxn id="15" idx="3"/>
          </p:cNvCxnSpPr>
          <p:nvPr/>
        </p:nvCxnSpPr>
        <p:spPr>
          <a:xfrm>
            <a:off x="2401660" y="4989510"/>
            <a:ext cx="2340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3263909B-A004-45BB-A14B-1C069E50B268}"/>
                  </a:ext>
                </a:extLst>
              </p:cNvPr>
              <p:cNvSpPr txBox="1"/>
              <p:nvPr/>
            </p:nvSpPr>
            <p:spPr>
              <a:xfrm>
                <a:off x="2205772" y="3887160"/>
                <a:ext cx="1504048" cy="1068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1 2 3</m:t>
                              </m:r>
                            </m:e>
                            <m:e>
                              <m:r>
                                <a:rPr lang="en-US" altLang="zh-CN" sz="2400" b="0" i="1" smtClean="0">
                                  <a:latin typeface="Cambria Math" panose="02040503050406030204" pitchFamily="18" charset="0"/>
                                </a:rPr>
                                <m:t>4 5 6</m:t>
                              </m:r>
                            </m:e>
                            <m:e>
                              <m:r>
                                <a:rPr lang="en-US" altLang="zh-CN" sz="2400" b="0" i="1" smtClean="0">
                                  <a:latin typeface="Cambria Math" panose="02040503050406030204" pitchFamily="18" charset="0"/>
                                </a:rPr>
                                <m:t>7 8 9</m:t>
                              </m:r>
                            </m:e>
                          </m:eqArr>
                        </m:e>
                      </m:d>
                    </m:oMath>
                  </m:oMathPara>
                </a14:m>
                <a:endParaRPr lang="zh-CN" altLang="en-US" dirty="0"/>
              </a:p>
            </p:txBody>
          </p:sp>
        </mc:Choice>
        <mc:Fallback xmlns="">
          <p:sp>
            <p:nvSpPr>
              <p:cNvPr id="18" name="文本框 17">
                <a:extLst>
                  <a:ext uri="{FF2B5EF4-FFF2-40B4-BE49-F238E27FC236}">
                    <a16:creationId xmlns:a16="http://schemas.microsoft.com/office/drawing/2014/main" id="{3263909B-A004-45BB-A14B-1C069E50B268}"/>
                  </a:ext>
                </a:extLst>
              </p:cNvPr>
              <p:cNvSpPr txBox="1">
                <a:spLocks noRot="1" noChangeAspect="1" noMove="1" noResize="1" noEditPoints="1" noAdjustHandles="1" noChangeArrowheads="1" noChangeShapeType="1" noTextEdit="1"/>
              </p:cNvSpPr>
              <p:nvPr/>
            </p:nvSpPr>
            <p:spPr>
              <a:xfrm>
                <a:off x="2205772" y="3887160"/>
                <a:ext cx="1504048" cy="1068947"/>
              </a:xfrm>
              <a:prstGeom prst="rect">
                <a:avLst/>
              </a:prstGeom>
              <a:blipFill>
                <a:blip r:embed="rId4"/>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25ACD10D-7FB7-4265-BD2B-7BFFF170E391}"/>
              </a:ext>
            </a:extLst>
          </p:cNvPr>
          <p:cNvSpPr txBox="1"/>
          <p:nvPr/>
        </p:nvSpPr>
        <p:spPr>
          <a:xfrm>
            <a:off x="3645363" y="4192576"/>
            <a:ext cx="1022594" cy="461665"/>
          </a:xfrm>
          <a:prstGeom prst="rect">
            <a:avLst/>
          </a:prstGeom>
          <a:noFill/>
        </p:spPr>
        <p:txBody>
          <a:bodyPr wrap="square" rtlCol="0">
            <a:spAutoFit/>
          </a:bodyPr>
          <a:lstStyle/>
          <a:p>
            <a:r>
              <a:rPr lang="en-US" altLang="zh-CN" sz="2400" dirty="0"/>
              <a:t>'Anne'</a:t>
            </a:r>
            <a:endParaRPr lang="zh-CN" altLang="en-US" sz="2400" dirty="0"/>
          </a:p>
        </p:txBody>
      </p:sp>
      <p:sp>
        <p:nvSpPr>
          <p:cNvPr id="20" name="文本框 19">
            <a:extLst>
              <a:ext uri="{FF2B5EF4-FFF2-40B4-BE49-F238E27FC236}">
                <a16:creationId xmlns:a16="http://schemas.microsoft.com/office/drawing/2014/main" id="{9CD2D30E-3B92-4510-B1D8-5799CEE7E0F2}"/>
              </a:ext>
            </a:extLst>
          </p:cNvPr>
          <p:cNvSpPr txBox="1"/>
          <p:nvPr/>
        </p:nvSpPr>
        <p:spPr>
          <a:xfrm>
            <a:off x="2597681" y="5448115"/>
            <a:ext cx="1022594" cy="461665"/>
          </a:xfrm>
          <a:prstGeom prst="rect">
            <a:avLst/>
          </a:prstGeom>
          <a:noFill/>
        </p:spPr>
        <p:txBody>
          <a:bodyPr wrap="square" rtlCol="0">
            <a:spAutoFit/>
          </a:bodyPr>
          <a:lstStyle/>
          <a:p>
            <a:r>
              <a:rPr lang="en-US" altLang="zh-CN" sz="2400" dirty="0"/>
              <a:t>3+7i</a:t>
            </a:r>
            <a:endParaRPr lang="zh-CN" altLang="en-US" sz="2400" dirty="0"/>
          </a:p>
        </p:txBody>
      </p:sp>
      <p:sp>
        <p:nvSpPr>
          <p:cNvPr id="21" name="文本框 20">
            <a:extLst>
              <a:ext uri="{FF2B5EF4-FFF2-40B4-BE49-F238E27FC236}">
                <a16:creationId xmlns:a16="http://schemas.microsoft.com/office/drawing/2014/main" id="{2E9D7434-079F-44EC-A4A1-8B0EA01B551E}"/>
              </a:ext>
            </a:extLst>
          </p:cNvPr>
          <p:cNvSpPr txBox="1"/>
          <p:nvPr/>
        </p:nvSpPr>
        <p:spPr>
          <a:xfrm>
            <a:off x="3693977" y="5431412"/>
            <a:ext cx="1022594" cy="461665"/>
          </a:xfrm>
          <a:prstGeom prst="rect">
            <a:avLst/>
          </a:prstGeom>
          <a:noFill/>
        </p:spPr>
        <p:txBody>
          <a:bodyPr wrap="square" rtlCol="0">
            <a:spAutoFit/>
          </a:bodyPr>
          <a:lstStyle/>
          <a:p>
            <a:r>
              <a:rPr lang="en-US" altLang="zh-CN" sz="2400" dirty="0"/>
              <a:t>[1 3 5]</a:t>
            </a:r>
            <a:endParaRPr lang="zh-CN" altLang="en-US" sz="2400" dirty="0"/>
          </a:p>
        </p:txBody>
      </p:sp>
      <p:grpSp>
        <p:nvGrpSpPr>
          <p:cNvPr id="22" name="组合 21">
            <a:extLst>
              <a:ext uri="{FF2B5EF4-FFF2-40B4-BE49-F238E27FC236}">
                <a16:creationId xmlns:a16="http://schemas.microsoft.com/office/drawing/2014/main" id="{03B74832-A415-46E5-8BF1-37FDDE998319}"/>
              </a:ext>
            </a:extLst>
          </p:cNvPr>
          <p:cNvGrpSpPr/>
          <p:nvPr/>
        </p:nvGrpSpPr>
        <p:grpSpPr>
          <a:xfrm>
            <a:off x="4985290" y="3337728"/>
            <a:ext cx="4591173" cy="3050522"/>
            <a:chOff x="3734004" y="3325696"/>
            <a:chExt cx="4591173" cy="3050522"/>
          </a:xfrm>
        </p:grpSpPr>
        <p:sp>
          <p:nvSpPr>
            <p:cNvPr id="23" name="Text Box 5">
              <a:extLst>
                <a:ext uri="{FF2B5EF4-FFF2-40B4-BE49-F238E27FC236}">
                  <a16:creationId xmlns:a16="http://schemas.microsoft.com/office/drawing/2014/main" id="{6F90DC9C-22CF-4777-B73C-0ABC1E708F5D}"/>
                </a:ext>
              </a:extLst>
            </p:cNvPr>
            <p:cNvSpPr txBox="1">
              <a:spLocks noChangeArrowheads="1"/>
            </p:cNvSpPr>
            <p:nvPr/>
          </p:nvSpPr>
          <p:spPr bwMode="auto">
            <a:xfrm>
              <a:off x="4960102" y="3325696"/>
              <a:ext cx="3365075" cy="147732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it-IT" altLang="zh-CN" sz="1800" dirty="0">
                  <a:latin typeface="等线" panose="02010600030101010101" pitchFamily="2" charset="-122"/>
                  <a:ea typeface="等线" panose="02010600030101010101" pitchFamily="2" charset="-122"/>
                </a:rPr>
                <a:t>A(1,1) = {[1 2 3; 4 5 6; 7 8 9]};</a:t>
              </a:r>
            </a:p>
            <a:p>
              <a:r>
                <a:rPr lang="it-IT" altLang="zh-CN" sz="1800" dirty="0">
                  <a:latin typeface="等线" panose="02010600030101010101" pitchFamily="2" charset="-122"/>
                  <a:ea typeface="等线" panose="02010600030101010101" pitchFamily="2" charset="-122"/>
                </a:rPr>
                <a:t>A(1,2) = {'Anne'};</a:t>
              </a:r>
            </a:p>
            <a:p>
              <a:r>
                <a:rPr lang="it-IT" altLang="zh-CN" sz="1800" dirty="0">
                  <a:latin typeface="等线" panose="02010600030101010101" pitchFamily="2" charset="-122"/>
                  <a:ea typeface="等线" panose="02010600030101010101" pitchFamily="2" charset="-122"/>
                </a:rPr>
                <a:t>A(2,1) = {3+7i};</a:t>
              </a:r>
            </a:p>
            <a:p>
              <a:r>
                <a:rPr lang="it-IT" altLang="zh-CN" sz="1800" dirty="0">
                  <a:latin typeface="等线" panose="02010600030101010101" pitchFamily="2" charset="-122"/>
                  <a:ea typeface="等线" panose="02010600030101010101" pitchFamily="2" charset="-122"/>
                </a:rPr>
                <a:t>A(2,2) = {1 : 2 : 5};</a:t>
              </a:r>
            </a:p>
            <a:p>
              <a:r>
                <a:rPr lang="it-IT" altLang="zh-CN" sz="1800" dirty="0">
                  <a:latin typeface="等线" panose="02010600030101010101" pitchFamily="2" charset="-122"/>
                  <a:ea typeface="等线" panose="02010600030101010101" pitchFamily="2" charset="-122"/>
                </a:rPr>
                <a:t>A</a:t>
              </a:r>
              <a:endParaRPr lang="en-US" altLang="zh-CN" sz="1800" dirty="0">
                <a:latin typeface="等线" panose="02010600030101010101" pitchFamily="2" charset="-122"/>
                <a:ea typeface="等线" panose="02010600030101010101" pitchFamily="2" charset="-122"/>
              </a:endParaRPr>
            </a:p>
          </p:txBody>
        </p:sp>
        <p:sp>
          <p:nvSpPr>
            <p:cNvPr id="24" name="右箭头 52">
              <a:extLst>
                <a:ext uri="{FF2B5EF4-FFF2-40B4-BE49-F238E27FC236}">
                  <a16:creationId xmlns:a16="http://schemas.microsoft.com/office/drawing/2014/main" id="{67B98716-F4FB-4A9D-B47E-D47118949344}"/>
                </a:ext>
              </a:extLst>
            </p:cNvPr>
            <p:cNvSpPr/>
            <p:nvPr/>
          </p:nvSpPr>
          <p:spPr>
            <a:xfrm>
              <a:off x="3734004" y="4790665"/>
              <a:ext cx="876140" cy="373626"/>
            </a:xfrm>
            <a:prstGeom prst="rightArrow">
              <a:avLst/>
            </a:prstGeom>
            <a:solidFill>
              <a:srgbClr val="0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Box 5">
              <a:extLst>
                <a:ext uri="{FF2B5EF4-FFF2-40B4-BE49-F238E27FC236}">
                  <a16:creationId xmlns:a16="http://schemas.microsoft.com/office/drawing/2014/main" id="{5504FA95-8E6A-45A9-896A-FB7068018065}"/>
                </a:ext>
              </a:extLst>
            </p:cNvPr>
            <p:cNvSpPr txBox="1">
              <a:spLocks noChangeArrowheads="1"/>
            </p:cNvSpPr>
            <p:nvPr/>
          </p:nvSpPr>
          <p:spPr bwMode="auto">
            <a:xfrm>
              <a:off x="4960102" y="4898890"/>
              <a:ext cx="3365075" cy="147732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r>
                <a:rPr lang="it-IT" altLang="zh-CN" sz="1800" dirty="0">
                  <a:latin typeface="等线" panose="02010600030101010101" pitchFamily="2" charset="-122"/>
                  <a:ea typeface="等线" panose="02010600030101010101" pitchFamily="2" charset="-122"/>
                </a:rPr>
                <a:t>B</a:t>
              </a:r>
              <a:r>
                <a:rPr lang="en-US" altLang="zh-CN" sz="1800" dirty="0">
                  <a:latin typeface="等线" panose="02010600030101010101" pitchFamily="2" charset="-122"/>
                  <a:ea typeface="等线" panose="02010600030101010101" pitchFamily="2" charset="-122"/>
                </a:rPr>
                <a:t>{</a:t>
              </a:r>
              <a:r>
                <a:rPr lang="it-IT" altLang="zh-CN" sz="1800" dirty="0">
                  <a:latin typeface="等线" panose="02010600030101010101" pitchFamily="2" charset="-122"/>
                  <a:ea typeface="等线" panose="02010600030101010101" pitchFamily="2" charset="-122"/>
                </a:rPr>
                <a:t>1,1</a:t>
              </a:r>
              <a:r>
                <a:rPr lang="en-US" altLang="zh-CN" sz="1800" dirty="0">
                  <a:latin typeface="等线" panose="02010600030101010101" pitchFamily="2" charset="-122"/>
                  <a:ea typeface="等线" panose="02010600030101010101" pitchFamily="2" charset="-122"/>
                </a:rPr>
                <a:t>} </a:t>
              </a:r>
              <a:r>
                <a:rPr lang="it-IT" altLang="zh-CN" sz="1800" dirty="0">
                  <a:latin typeface="等线" panose="02010600030101010101" pitchFamily="2" charset="-122"/>
                  <a:ea typeface="等线" panose="02010600030101010101" pitchFamily="2" charset="-122"/>
                </a:rPr>
                <a:t>= [1 2 3; 4 5 6; 7 8 9];</a:t>
              </a:r>
            </a:p>
            <a:p>
              <a:r>
                <a:rPr lang="it-IT" altLang="zh-CN" sz="1800" dirty="0">
                  <a:latin typeface="等线" panose="02010600030101010101" pitchFamily="2" charset="-122"/>
                  <a:ea typeface="等线" panose="02010600030101010101" pitchFamily="2" charset="-122"/>
                </a:rPr>
                <a:t>B</a:t>
              </a:r>
              <a:r>
                <a:rPr lang="en-US" altLang="zh-CN" sz="1800" dirty="0">
                  <a:latin typeface="等线" panose="02010600030101010101" pitchFamily="2" charset="-122"/>
                  <a:ea typeface="等线" panose="02010600030101010101" pitchFamily="2" charset="-122"/>
                </a:rPr>
                <a:t>{</a:t>
              </a:r>
              <a:r>
                <a:rPr lang="it-IT" altLang="zh-CN" sz="1800" dirty="0">
                  <a:latin typeface="等线" panose="02010600030101010101" pitchFamily="2" charset="-122"/>
                  <a:ea typeface="等线" panose="02010600030101010101" pitchFamily="2" charset="-122"/>
                </a:rPr>
                <a:t>1,2</a:t>
              </a:r>
              <a:r>
                <a:rPr lang="en-US" altLang="zh-CN" sz="1800" dirty="0">
                  <a:latin typeface="等线" panose="02010600030101010101" pitchFamily="2" charset="-122"/>
                  <a:ea typeface="等线" panose="02010600030101010101" pitchFamily="2" charset="-122"/>
                </a:rPr>
                <a:t>} </a:t>
              </a:r>
              <a:r>
                <a:rPr lang="it-IT" altLang="zh-CN" sz="1800" dirty="0">
                  <a:latin typeface="等线" panose="02010600030101010101" pitchFamily="2" charset="-122"/>
                  <a:ea typeface="等线" panose="02010600030101010101" pitchFamily="2" charset="-122"/>
                </a:rPr>
                <a:t>= 'Anne';</a:t>
              </a:r>
            </a:p>
            <a:p>
              <a:r>
                <a:rPr lang="it-IT" altLang="zh-CN" sz="1800" dirty="0">
                  <a:latin typeface="等线" panose="02010600030101010101" pitchFamily="2" charset="-122"/>
                  <a:ea typeface="等线" panose="02010600030101010101" pitchFamily="2" charset="-122"/>
                </a:rPr>
                <a:t>B</a:t>
              </a:r>
              <a:r>
                <a:rPr lang="en-US" altLang="zh-CN" sz="1800" dirty="0">
                  <a:latin typeface="等线" panose="02010600030101010101" pitchFamily="2" charset="-122"/>
                  <a:ea typeface="等线" panose="02010600030101010101" pitchFamily="2" charset="-122"/>
                </a:rPr>
                <a:t>{</a:t>
              </a:r>
              <a:r>
                <a:rPr lang="it-IT" altLang="zh-CN" sz="1800" dirty="0">
                  <a:latin typeface="等线" panose="02010600030101010101" pitchFamily="2" charset="-122"/>
                  <a:ea typeface="等线" panose="02010600030101010101" pitchFamily="2" charset="-122"/>
                </a:rPr>
                <a:t>2,1</a:t>
              </a:r>
              <a:r>
                <a:rPr lang="en-US" altLang="zh-CN" sz="1800" dirty="0">
                  <a:latin typeface="等线" panose="02010600030101010101" pitchFamily="2" charset="-122"/>
                  <a:ea typeface="等线" panose="02010600030101010101" pitchFamily="2" charset="-122"/>
                </a:rPr>
                <a:t>} </a:t>
              </a:r>
              <a:r>
                <a:rPr lang="it-IT" altLang="zh-CN" sz="1800" dirty="0">
                  <a:latin typeface="等线" panose="02010600030101010101" pitchFamily="2" charset="-122"/>
                  <a:ea typeface="等线" panose="02010600030101010101" pitchFamily="2" charset="-122"/>
                </a:rPr>
                <a:t>= 3+7i;</a:t>
              </a:r>
            </a:p>
            <a:p>
              <a:r>
                <a:rPr lang="it-IT" altLang="zh-CN" sz="1800" dirty="0">
                  <a:latin typeface="等线" panose="02010600030101010101" pitchFamily="2" charset="-122"/>
                  <a:ea typeface="等线" panose="02010600030101010101" pitchFamily="2" charset="-122"/>
                </a:rPr>
                <a:t>B</a:t>
              </a:r>
              <a:r>
                <a:rPr lang="en-US" altLang="zh-CN" sz="1800" dirty="0">
                  <a:latin typeface="等线" panose="02010600030101010101" pitchFamily="2" charset="-122"/>
                  <a:ea typeface="等线" panose="02010600030101010101" pitchFamily="2" charset="-122"/>
                </a:rPr>
                <a:t>{</a:t>
              </a:r>
              <a:r>
                <a:rPr lang="it-IT" altLang="zh-CN" sz="1800" dirty="0">
                  <a:latin typeface="等线" panose="02010600030101010101" pitchFamily="2" charset="-122"/>
                  <a:ea typeface="等线" panose="02010600030101010101" pitchFamily="2" charset="-122"/>
                </a:rPr>
                <a:t>2,2</a:t>
              </a:r>
              <a:r>
                <a:rPr lang="en-US" altLang="zh-CN" sz="1800" dirty="0">
                  <a:latin typeface="等线" panose="02010600030101010101" pitchFamily="2" charset="-122"/>
                  <a:ea typeface="等线" panose="02010600030101010101" pitchFamily="2" charset="-122"/>
                </a:rPr>
                <a:t>} </a:t>
              </a:r>
              <a:r>
                <a:rPr lang="it-IT" altLang="zh-CN" sz="1800" dirty="0">
                  <a:latin typeface="等线" panose="02010600030101010101" pitchFamily="2" charset="-122"/>
                  <a:ea typeface="等线" panose="02010600030101010101" pitchFamily="2" charset="-122"/>
                </a:rPr>
                <a:t>= 1 : 2 : 5;</a:t>
              </a:r>
            </a:p>
            <a:p>
              <a:r>
                <a:rPr lang="it-IT" altLang="zh-CN" sz="1800" dirty="0">
                  <a:latin typeface="等线" panose="02010600030101010101" pitchFamily="2" charset="-122"/>
                  <a:ea typeface="等线" panose="02010600030101010101" pitchFamily="2" charset="-122"/>
                </a:rPr>
                <a:t>B</a:t>
              </a:r>
              <a:endParaRPr lang="en-US" altLang="zh-CN" sz="1800" dirty="0">
                <a:latin typeface="等线" panose="02010600030101010101" pitchFamily="2" charset="-122"/>
                <a:ea typeface="等线" panose="02010600030101010101" pitchFamily="2" charset="-122"/>
              </a:endParaRPr>
            </a:p>
          </p:txBody>
        </p:sp>
      </p:grpSp>
      <p:sp>
        <p:nvSpPr>
          <p:cNvPr id="27" name="圆角矩形 10">
            <a:extLst>
              <a:ext uri="{FF2B5EF4-FFF2-40B4-BE49-F238E27FC236}">
                <a16:creationId xmlns:a16="http://schemas.microsoft.com/office/drawing/2014/main" id="{A36ECF9F-22A3-4401-B689-977594265D0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406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B0731AE5-996C-492F-82D6-DE4F2FFCDDBD}"/>
              </a:ext>
            </a:extLst>
          </p:cNvPr>
          <p:cNvSpPr txBox="1"/>
          <p:nvPr/>
        </p:nvSpPr>
        <p:spPr>
          <a:xfrm>
            <a:off x="3815189" y="4636927"/>
            <a:ext cx="992989" cy="400110"/>
          </a:xfrm>
          <a:prstGeom prst="rect">
            <a:avLst/>
          </a:prstGeom>
          <a:noFill/>
        </p:spPr>
        <p:txBody>
          <a:bodyPr wrap="square" rtlCol="0">
            <a:spAutoFit/>
          </a:bodyPr>
          <a:lstStyle/>
          <a:p>
            <a:r>
              <a:rPr lang="en-US" altLang="zh-CN" sz="2000" dirty="0" err="1">
                <a:solidFill>
                  <a:srgbClr val="00B0F0"/>
                </a:solidFill>
                <a:latin typeface="等线" panose="02010600030101010101" pitchFamily="2" charset="-122"/>
                <a:ea typeface="等线" panose="02010600030101010101" pitchFamily="2" charset="-122"/>
              </a:rPr>
              <a:t>fscanf</a:t>
            </a:r>
            <a:endParaRPr lang="zh-CN" altLang="en-US" sz="2000" dirty="0">
              <a:solidFill>
                <a:srgbClr val="00B0F0"/>
              </a:solidFill>
              <a:latin typeface="等线" panose="02010600030101010101" pitchFamily="2" charset="-122"/>
              <a:ea typeface="等线" panose="02010600030101010101" pitchFamily="2" charset="-122"/>
            </a:endParaRPr>
          </a:p>
        </p:txBody>
      </p:sp>
      <p:grpSp>
        <p:nvGrpSpPr>
          <p:cNvPr id="29" name="组合 28">
            <a:extLst>
              <a:ext uri="{FF2B5EF4-FFF2-40B4-BE49-F238E27FC236}">
                <a16:creationId xmlns:a16="http://schemas.microsoft.com/office/drawing/2014/main" id="{B47A916F-7826-41B2-84EE-80D3460F1115}"/>
              </a:ext>
            </a:extLst>
          </p:cNvPr>
          <p:cNvGrpSpPr/>
          <p:nvPr/>
        </p:nvGrpSpPr>
        <p:grpSpPr>
          <a:xfrm>
            <a:off x="5302587" y="3998568"/>
            <a:ext cx="5866660" cy="1778075"/>
            <a:chOff x="691560" y="3469790"/>
            <a:chExt cx="5344247" cy="1778075"/>
          </a:xfrm>
        </p:grpSpPr>
        <p:sp>
          <p:nvSpPr>
            <p:cNvPr id="30" name="文本框 29">
              <a:extLst>
                <a:ext uri="{FF2B5EF4-FFF2-40B4-BE49-F238E27FC236}">
                  <a16:creationId xmlns:a16="http://schemas.microsoft.com/office/drawing/2014/main" id="{A750BEFC-B11D-4813-B852-BFC2A7901980}"/>
                </a:ext>
              </a:extLst>
            </p:cNvPr>
            <p:cNvSpPr txBox="1"/>
            <p:nvPr/>
          </p:nvSpPr>
          <p:spPr>
            <a:xfrm>
              <a:off x="691560" y="4182828"/>
              <a:ext cx="1466232" cy="646331"/>
            </a:xfrm>
            <a:prstGeom prst="rect">
              <a:avLst/>
            </a:prstGeom>
            <a:noFill/>
          </p:spPr>
          <p:txBody>
            <a:bodyPr wrap="square" rtlCol="0">
              <a:spAutoFit/>
            </a:bodyPr>
            <a:lstStyle/>
            <a:p>
              <a:pPr algn="ctr"/>
              <a:r>
                <a:rPr lang="en-US" altLang="zh-CN" dirty="0"/>
                <a:t>MATLAB </a:t>
              </a:r>
              <a:r>
                <a:rPr lang="zh-CN" altLang="en-US" dirty="0"/>
                <a:t>工作区变量</a:t>
              </a:r>
            </a:p>
          </p:txBody>
        </p:sp>
        <p:cxnSp>
          <p:nvCxnSpPr>
            <p:cNvPr id="31" name="直接连接符 30">
              <a:extLst>
                <a:ext uri="{FF2B5EF4-FFF2-40B4-BE49-F238E27FC236}">
                  <a16:creationId xmlns:a16="http://schemas.microsoft.com/office/drawing/2014/main" id="{7E4101E1-996A-4E0D-93C2-09A8497B1272}"/>
                </a:ext>
              </a:extLst>
            </p:cNvPr>
            <p:cNvCxnSpPr/>
            <p:nvPr/>
          </p:nvCxnSpPr>
          <p:spPr>
            <a:xfrm>
              <a:off x="2467897" y="3834581"/>
              <a:ext cx="0" cy="1268361"/>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722D29C3-EAA7-4D35-903A-69AA21D0D2FC}"/>
                </a:ext>
              </a:extLst>
            </p:cNvPr>
            <p:cNvCxnSpPr/>
            <p:nvPr/>
          </p:nvCxnSpPr>
          <p:spPr>
            <a:xfrm>
              <a:off x="2467896" y="3834581"/>
              <a:ext cx="1008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77978921-E581-498D-BFFC-4BBA83D6E91C}"/>
                </a:ext>
              </a:extLst>
            </p:cNvPr>
            <p:cNvCxnSpPr/>
            <p:nvPr/>
          </p:nvCxnSpPr>
          <p:spPr>
            <a:xfrm>
              <a:off x="2042038" y="4484251"/>
              <a:ext cx="1440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E70BCB37-73D1-4B73-8412-6C1E6DC4DEB7}"/>
                </a:ext>
              </a:extLst>
            </p:cNvPr>
            <p:cNvCxnSpPr/>
            <p:nvPr/>
          </p:nvCxnSpPr>
          <p:spPr>
            <a:xfrm>
              <a:off x="2467895" y="5098026"/>
              <a:ext cx="100800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文本框 34">
              <a:extLst>
                <a:ext uri="{FF2B5EF4-FFF2-40B4-BE49-F238E27FC236}">
                  <a16:creationId xmlns:a16="http://schemas.microsoft.com/office/drawing/2014/main" id="{B2B216BB-931D-4E65-AC51-D971ACB08316}"/>
                </a:ext>
              </a:extLst>
            </p:cNvPr>
            <p:cNvSpPr txBox="1"/>
            <p:nvPr/>
          </p:nvSpPr>
          <p:spPr>
            <a:xfrm>
              <a:off x="3408025" y="3651824"/>
              <a:ext cx="2605548" cy="369332"/>
            </a:xfrm>
            <a:prstGeom prst="rect">
              <a:avLst/>
            </a:prstGeom>
            <a:noFill/>
          </p:spPr>
          <p:txBody>
            <a:bodyPr wrap="square" rtlCol="0">
              <a:spAutoFit/>
            </a:bodyPr>
            <a:lstStyle/>
            <a:p>
              <a:r>
                <a:rPr lang="en-US" altLang="zh-CN" dirty="0"/>
                <a:t>MATLAB</a:t>
              </a:r>
              <a:r>
                <a:rPr lang="zh-CN" altLang="en-US" dirty="0"/>
                <a:t>数据格式</a:t>
              </a:r>
              <a:r>
                <a:rPr lang="en-US" altLang="zh-CN" dirty="0"/>
                <a:t>(.mat)</a:t>
              </a:r>
              <a:endParaRPr lang="zh-CN" altLang="en-US" dirty="0"/>
            </a:p>
          </p:txBody>
        </p:sp>
        <p:sp>
          <p:nvSpPr>
            <p:cNvPr id="36" name="文本框 35">
              <a:extLst>
                <a:ext uri="{FF2B5EF4-FFF2-40B4-BE49-F238E27FC236}">
                  <a16:creationId xmlns:a16="http://schemas.microsoft.com/office/drawing/2014/main" id="{499E6F79-B113-4E74-9C1F-65E91B338F38}"/>
                </a:ext>
              </a:extLst>
            </p:cNvPr>
            <p:cNvSpPr txBox="1"/>
            <p:nvPr/>
          </p:nvSpPr>
          <p:spPr>
            <a:xfrm>
              <a:off x="3398192" y="4258323"/>
              <a:ext cx="2605548" cy="369332"/>
            </a:xfrm>
            <a:prstGeom prst="rect">
              <a:avLst/>
            </a:prstGeom>
            <a:noFill/>
          </p:spPr>
          <p:txBody>
            <a:bodyPr wrap="square" rtlCol="0">
              <a:spAutoFit/>
            </a:bodyPr>
            <a:lstStyle/>
            <a:p>
              <a:r>
                <a:rPr lang="zh-CN" altLang="en-US" dirty="0"/>
                <a:t>文本文件</a:t>
              </a:r>
              <a:r>
                <a:rPr lang="en-US" altLang="zh-CN" dirty="0"/>
                <a:t>(.txt)</a:t>
              </a:r>
              <a:endParaRPr lang="zh-CN" altLang="en-US" dirty="0"/>
            </a:p>
          </p:txBody>
        </p:sp>
        <p:sp>
          <p:nvSpPr>
            <p:cNvPr id="37" name="文本框 36">
              <a:extLst>
                <a:ext uri="{FF2B5EF4-FFF2-40B4-BE49-F238E27FC236}">
                  <a16:creationId xmlns:a16="http://schemas.microsoft.com/office/drawing/2014/main" id="{2B2691C4-4A23-4506-9810-19C59F59312B}"/>
                </a:ext>
              </a:extLst>
            </p:cNvPr>
            <p:cNvSpPr txBox="1"/>
            <p:nvPr/>
          </p:nvSpPr>
          <p:spPr>
            <a:xfrm>
              <a:off x="3430259" y="4878533"/>
              <a:ext cx="2605548" cy="369332"/>
            </a:xfrm>
            <a:prstGeom prst="rect">
              <a:avLst/>
            </a:prstGeom>
            <a:noFill/>
          </p:spPr>
          <p:txBody>
            <a:bodyPr wrap="square" rtlCol="0">
              <a:spAutoFit/>
            </a:bodyPr>
            <a:lstStyle/>
            <a:p>
              <a:r>
                <a:rPr lang="en-US" altLang="zh-CN" dirty="0"/>
                <a:t>Excel</a:t>
              </a:r>
              <a:r>
                <a:rPr lang="zh-CN" altLang="en-US" dirty="0"/>
                <a:t>文件</a:t>
              </a:r>
              <a:r>
                <a:rPr lang="en-US" altLang="zh-CN" dirty="0"/>
                <a:t>(.</a:t>
              </a:r>
              <a:r>
                <a:rPr lang="en-US" altLang="zh-CN" dirty="0" err="1"/>
                <a:t>xls</a:t>
              </a:r>
              <a:r>
                <a:rPr lang="en-US" altLang="zh-CN" dirty="0"/>
                <a:t>, .</a:t>
              </a:r>
              <a:r>
                <a:rPr lang="en-US" altLang="zh-CN" dirty="0" err="1"/>
                <a:t>xlsx</a:t>
              </a:r>
              <a:r>
                <a:rPr lang="en-US" altLang="zh-CN" dirty="0"/>
                <a:t>)</a:t>
              </a:r>
              <a:endParaRPr lang="zh-CN" altLang="en-US" dirty="0"/>
            </a:p>
          </p:txBody>
        </p:sp>
        <p:sp>
          <p:nvSpPr>
            <p:cNvPr id="38" name="文本框 37">
              <a:extLst>
                <a:ext uri="{FF2B5EF4-FFF2-40B4-BE49-F238E27FC236}">
                  <a16:creationId xmlns:a16="http://schemas.microsoft.com/office/drawing/2014/main" id="{F52D9EC6-2B34-461F-BAB1-762F6929D9D3}"/>
                </a:ext>
              </a:extLst>
            </p:cNvPr>
            <p:cNvSpPr txBox="1"/>
            <p:nvPr/>
          </p:nvSpPr>
          <p:spPr>
            <a:xfrm>
              <a:off x="2480762" y="3469790"/>
              <a:ext cx="904566" cy="400110"/>
            </a:xfrm>
            <a:prstGeom prst="rect">
              <a:avLst/>
            </a:prstGeom>
            <a:noFill/>
          </p:spPr>
          <p:txBody>
            <a:bodyPr wrap="square" rtlCol="0">
              <a:spAutoFit/>
            </a:bodyPr>
            <a:lstStyle/>
            <a:p>
              <a:r>
                <a:rPr lang="en-US" altLang="zh-CN" sz="2000" dirty="0">
                  <a:solidFill>
                    <a:srgbClr val="00B0F0"/>
                  </a:solidFill>
                  <a:latin typeface="等线" panose="02010600030101010101" pitchFamily="2" charset="-122"/>
                  <a:ea typeface="等线" panose="02010600030101010101" pitchFamily="2" charset="-122"/>
                </a:rPr>
                <a:t>save</a:t>
              </a:r>
              <a:endParaRPr lang="zh-CN" altLang="en-US" sz="2000" dirty="0">
                <a:solidFill>
                  <a:srgbClr val="00B0F0"/>
                </a:solidFill>
                <a:latin typeface="等线" panose="02010600030101010101" pitchFamily="2" charset="-122"/>
                <a:ea typeface="等线" panose="02010600030101010101" pitchFamily="2" charset="-122"/>
              </a:endParaRPr>
            </a:p>
          </p:txBody>
        </p:sp>
        <p:sp>
          <p:nvSpPr>
            <p:cNvPr id="39" name="文本框 38">
              <a:extLst>
                <a:ext uri="{FF2B5EF4-FFF2-40B4-BE49-F238E27FC236}">
                  <a16:creationId xmlns:a16="http://schemas.microsoft.com/office/drawing/2014/main" id="{5E8012B0-EB95-4173-97B0-0A84862856D6}"/>
                </a:ext>
              </a:extLst>
            </p:cNvPr>
            <p:cNvSpPr txBox="1"/>
            <p:nvPr/>
          </p:nvSpPr>
          <p:spPr>
            <a:xfrm>
              <a:off x="2467896" y="4095139"/>
              <a:ext cx="904566" cy="400110"/>
            </a:xfrm>
            <a:prstGeom prst="rect">
              <a:avLst/>
            </a:prstGeom>
            <a:noFill/>
          </p:spPr>
          <p:txBody>
            <a:bodyPr wrap="square" rtlCol="0">
              <a:spAutoFit/>
            </a:bodyPr>
            <a:lstStyle/>
            <a:p>
              <a:r>
                <a:rPr lang="en-US" altLang="zh-CN" sz="2000" dirty="0" err="1">
                  <a:solidFill>
                    <a:srgbClr val="00B0F0"/>
                  </a:solidFill>
                  <a:latin typeface="等线" panose="02010600030101010101" pitchFamily="2" charset="-122"/>
                  <a:ea typeface="等线" panose="02010600030101010101" pitchFamily="2" charset="-122"/>
                </a:rPr>
                <a:t>fprintf</a:t>
              </a:r>
              <a:endParaRPr lang="zh-CN" altLang="en-US" sz="2000" dirty="0">
                <a:solidFill>
                  <a:srgbClr val="00B0F0"/>
                </a:solidFill>
                <a:latin typeface="等线" panose="02010600030101010101" pitchFamily="2" charset="-122"/>
                <a:ea typeface="等线" panose="02010600030101010101" pitchFamily="2" charset="-122"/>
              </a:endParaRPr>
            </a:p>
          </p:txBody>
        </p:sp>
        <p:sp>
          <p:nvSpPr>
            <p:cNvPr id="40" name="文本框 39">
              <a:extLst>
                <a:ext uri="{FF2B5EF4-FFF2-40B4-BE49-F238E27FC236}">
                  <a16:creationId xmlns:a16="http://schemas.microsoft.com/office/drawing/2014/main" id="{0448CCDB-FDA0-479F-AD1C-5D25E3118101}"/>
                </a:ext>
              </a:extLst>
            </p:cNvPr>
            <p:cNvSpPr txBox="1"/>
            <p:nvPr/>
          </p:nvSpPr>
          <p:spPr>
            <a:xfrm>
              <a:off x="2467896" y="4713295"/>
              <a:ext cx="1043222" cy="400110"/>
            </a:xfrm>
            <a:prstGeom prst="rect">
              <a:avLst/>
            </a:prstGeom>
            <a:noFill/>
          </p:spPr>
          <p:txBody>
            <a:bodyPr wrap="square" rtlCol="0">
              <a:spAutoFit/>
            </a:bodyPr>
            <a:lstStyle/>
            <a:p>
              <a:r>
                <a:rPr lang="en-US" altLang="zh-CN" sz="2000" dirty="0">
                  <a:solidFill>
                    <a:srgbClr val="00B0F0"/>
                  </a:solidFill>
                  <a:latin typeface="等线" panose="02010600030101010101" pitchFamily="2" charset="-122"/>
                  <a:ea typeface="等线" panose="02010600030101010101" pitchFamily="2" charset="-122"/>
                </a:rPr>
                <a:t>xlswrite</a:t>
              </a:r>
              <a:endParaRPr lang="zh-CN" altLang="en-US" sz="2000" dirty="0">
                <a:solidFill>
                  <a:srgbClr val="00B0F0"/>
                </a:solidFill>
                <a:latin typeface="等线" panose="02010600030101010101" pitchFamily="2" charset="-122"/>
                <a:ea typeface="等线" panose="02010600030101010101" pitchFamily="2" charset="-122"/>
              </a:endParaRPr>
            </a:p>
          </p:txBody>
        </p:sp>
      </p:grpSp>
      <p:sp>
        <p:nvSpPr>
          <p:cNvPr id="13" name="文本框 12"/>
          <p:cNvSpPr txBox="1"/>
          <p:nvPr/>
        </p:nvSpPr>
        <p:spPr>
          <a:xfrm>
            <a:off x="701167" y="144940"/>
            <a:ext cx="3589436"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人工智能编程语言</a:t>
            </a:r>
          </a:p>
        </p:txBody>
      </p:sp>
      <p:grpSp>
        <p:nvGrpSpPr>
          <p:cNvPr id="3" name="组合 2"/>
          <p:cNvGrpSpPr/>
          <p:nvPr/>
        </p:nvGrpSpPr>
        <p:grpSpPr>
          <a:xfrm>
            <a:off x="4458713" y="136525"/>
            <a:ext cx="7733287" cy="593186"/>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a:fillRect/>
          </a:stretch>
        </p:blipFill>
        <p:spPr>
          <a:xfrm>
            <a:off x="10335616" y="111602"/>
            <a:ext cx="1662679" cy="584770"/>
          </a:xfrm>
          <a:prstGeom prst="rect">
            <a:avLst/>
          </a:prstGeom>
        </p:spPr>
      </p:pic>
      <p:sp>
        <p:nvSpPr>
          <p:cNvPr id="2" name="灯片编号占位符 1">
            <a:extLst>
              <a:ext uri="{FF2B5EF4-FFF2-40B4-BE49-F238E27FC236}">
                <a16:creationId xmlns:a16="http://schemas.microsoft.com/office/drawing/2014/main" id="{4D9EFF8A-3592-40E7-B943-F130180A27EC}"/>
              </a:ext>
            </a:extLst>
          </p:cNvPr>
          <p:cNvSpPr>
            <a:spLocks noGrp="1"/>
          </p:cNvSpPr>
          <p:nvPr>
            <p:ph type="sldNum" sz="quarter" idx="12"/>
          </p:nvPr>
        </p:nvSpPr>
        <p:spPr/>
        <p:txBody>
          <a:bodyPr/>
          <a:lstStyle/>
          <a:p>
            <a:fld id="{FEB76572-147E-4C0B-B190-A38FDD229D6E}" type="slidenum">
              <a:rPr lang="zh-CN" altLang="en-US" smtClean="0"/>
              <a:t>9</a:t>
            </a:fld>
            <a:endParaRPr lang="zh-CN" altLang="en-US"/>
          </a:p>
        </p:txBody>
      </p:sp>
      <p:sp>
        <p:nvSpPr>
          <p:cNvPr id="9" name="文本框 8">
            <a:extLst>
              <a:ext uri="{FF2B5EF4-FFF2-40B4-BE49-F238E27FC236}">
                <a16:creationId xmlns:a16="http://schemas.microsoft.com/office/drawing/2014/main" id="{24EE8948-0A7E-4B1B-8CD8-B52F72852361}"/>
              </a:ext>
            </a:extLst>
          </p:cNvPr>
          <p:cNvSpPr txBox="1"/>
          <p:nvPr/>
        </p:nvSpPr>
        <p:spPr>
          <a:xfrm>
            <a:off x="195035" y="809092"/>
            <a:ext cx="11629390" cy="743986"/>
          </a:xfrm>
          <a:prstGeom prst="rect">
            <a:avLst/>
          </a:prstGeom>
          <a:noFill/>
        </p:spPr>
        <p:txBody>
          <a:bodyPr wrap="square" rtlCol="0">
            <a:spAutoFit/>
          </a:bodyPr>
          <a:lstStyle/>
          <a:p>
            <a:pPr>
              <a:lnSpc>
                <a:spcPct val="150000"/>
              </a:lnSpc>
              <a:buFont typeface="Wingdings" panose="05000000000000000000" charset="0"/>
            </a:pP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文件的存取</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a:extLst>
              <a:ext uri="{FF2B5EF4-FFF2-40B4-BE49-F238E27FC236}">
                <a16:creationId xmlns:a16="http://schemas.microsoft.com/office/drawing/2014/main" id="{0C3EE07D-946C-4315-AE62-C7FBB0589E40}"/>
              </a:ext>
            </a:extLst>
          </p:cNvPr>
          <p:cNvSpPr>
            <a:spLocks noGrp="1"/>
          </p:cNvSpPr>
          <p:nvPr>
            <p:ph type="dt" sz="half" idx="10"/>
          </p:nvPr>
        </p:nvSpPr>
        <p:spPr/>
        <p:txBody>
          <a:bodyPr/>
          <a:lstStyle/>
          <a:p>
            <a:fld id="{F039CCA3-195F-4E2D-8768-F0C4D39640D2}" type="datetime1">
              <a:rPr lang="zh-CN" altLang="en-US" smtClean="0"/>
              <a:t>2021/3/18</a:t>
            </a:fld>
            <a:endParaRPr lang="zh-CN" altLang="en-US"/>
          </a:p>
        </p:txBody>
      </p:sp>
      <p:sp>
        <p:nvSpPr>
          <p:cNvPr id="5" name="页脚占位符 4">
            <a:extLst>
              <a:ext uri="{FF2B5EF4-FFF2-40B4-BE49-F238E27FC236}">
                <a16:creationId xmlns:a16="http://schemas.microsoft.com/office/drawing/2014/main" id="{EE225CAC-DD6A-49E4-A7FB-91C53522C413}"/>
              </a:ext>
            </a:extLst>
          </p:cNvPr>
          <p:cNvSpPr>
            <a:spLocks noGrp="1"/>
          </p:cNvSpPr>
          <p:nvPr>
            <p:ph type="ftr" sz="quarter" idx="11"/>
          </p:nvPr>
        </p:nvSpPr>
        <p:spPr/>
        <p:txBody>
          <a:bodyPr/>
          <a:lstStyle/>
          <a:p>
            <a:r>
              <a:rPr lang="zh-CN" altLang="en-US"/>
              <a:t>人工智能编程语言</a:t>
            </a:r>
          </a:p>
        </p:txBody>
      </p:sp>
      <p:pic>
        <p:nvPicPr>
          <p:cNvPr id="12" name="图片 11">
            <a:extLst>
              <a:ext uri="{FF2B5EF4-FFF2-40B4-BE49-F238E27FC236}">
                <a16:creationId xmlns:a16="http://schemas.microsoft.com/office/drawing/2014/main" id="{BBB78ADF-7D6B-4446-942E-0EC854A372BD}"/>
              </a:ext>
            </a:extLst>
          </p:cNvPr>
          <p:cNvPicPr>
            <a:picLocks noChangeAspect="1"/>
          </p:cNvPicPr>
          <p:nvPr/>
        </p:nvPicPr>
        <p:blipFill>
          <a:blip r:embed="rId4"/>
          <a:stretch>
            <a:fillRect/>
          </a:stretch>
        </p:blipFill>
        <p:spPr>
          <a:xfrm>
            <a:off x="2943603" y="2010963"/>
            <a:ext cx="2077337" cy="962025"/>
          </a:xfrm>
          <a:prstGeom prst="rect">
            <a:avLst/>
          </a:prstGeom>
        </p:spPr>
      </p:pic>
      <p:pic>
        <p:nvPicPr>
          <p:cNvPr id="15" name="图片 14">
            <a:extLst>
              <a:ext uri="{FF2B5EF4-FFF2-40B4-BE49-F238E27FC236}">
                <a16:creationId xmlns:a16="http://schemas.microsoft.com/office/drawing/2014/main" id="{CA1D46A0-A1D4-4026-958B-7AC6BD46CCC0}"/>
              </a:ext>
            </a:extLst>
          </p:cNvPr>
          <p:cNvPicPr>
            <a:picLocks noChangeAspect="1"/>
          </p:cNvPicPr>
          <p:nvPr/>
        </p:nvPicPr>
        <p:blipFill>
          <a:blip r:embed="rId5"/>
          <a:stretch>
            <a:fillRect/>
          </a:stretch>
        </p:blipFill>
        <p:spPr>
          <a:xfrm>
            <a:off x="7169740" y="1600726"/>
            <a:ext cx="1813791" cy="1986119"/>
          </a:xfrm>
          <a:prstGeom prst="rect">
            <a:avLst/>
          </a:prstGeom>
        </p:spPr>
      </p:pic>
      <p:sp>
        <p:nvSpPr>
          <p:cNvPr id="16" name="右箭头 21">
            <a:extLst>
              <a:ext uri="{FF2B5EF4-FFF2-40B4-BE49-F238E27FC236}">
                <a16:creationId xmlns:a16="http://schemas.microsoft.com/office/drawing/2014/main" id="{9954713C-2339-44BD-93B4-843A481C2E88}"/>
              </a:ext>
            </a:extLst>
          </p:cNvPr>
          <p:cNvSpPr/>
          <p:nvPr/>
        </p:nvSpPr>
        <p:spPr>
          <a:xfrm>
            <a:off x="5567098" y="2131006"/>
            <a:ext cx="961785" cy="373626"/>
          </a:xfrm>
          <a:prstGeom prst="rightArrow">
            <a:avLst/>
          </a:prstGeom>
          <a:solidFill>
            <a:srgbClr val="0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22">
            <a:extLst>
              <a:ext uri="{FF2B5EF4-FFF2-40B4-BE49-F238E27FC236}">
                <a16:creationId xmlns:a16="http://schemas.microsoft.com/office/drawing/2014/main" id="{FF182F45-4EE0-4C06-A13C-5DD750541FD6}"/>
              </a:ext>
            </a:extLst>
          </p:cNvPr>
          <p:cNvSpPr/>
          <p:nvPr/>
        </p:nvSpPr>
        <p:spPr>
          <a:xfrm rot="10800000">
            <a:off x="5567098" y="2689753"/>
            <a:ext cx="961785" cy="373626"/>
          </a:xfrm>
          <a:prstGeom prst="rightArrow">
            <a:avLst/>
          </a:prstGeom>
          <a:solidFill>
            <a:srgbClr val="0C5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13852A2C-EA97-4A62-B312-8A34FE8B33C6}"/>
              </a:ext>
            </a:extLst>
          </p:cNvPr>
          <p:cNvSpPr txBox="1"/>
          <p:nvPr/>
        </p:nvSpPr>
        <p:spPr>
          <a:xfrm>
            <a:off x="5813970" y="1846176"/>
            <a:ext cx="506366" cy="369332"/>
          </a:xfrm>
          <a:prstGeom prst="rect">
            <a:avLst/>
          </a:prstGeom>
          <a:noFill/>
        </p:spPr>
        <p:txBody>
          <a:bodyPr wrap="square" rtlCol="0">
            <a:spAutoFit/>
          </a:bodyPr>
          <a:lstStyle/>
          <a:p>
            <a:r>
              <a:rPr lang="zh-CN" altLang="en-US" dirty="0"/>
              <a:t>存</a:t>
            </a:r>
          </a:p>
        </p:txBody>
      </p:sp>
      <p:sp>
        <p:nvSpPr>
          <p:cNvPr id="19" name="文本框 18">
            <a:extLst>
              <a:ext uri="{FF2B5EF4-FFF2-40B4-BE49-F238E27FC236}">
                <a16:creationId xmlns:a16="http://schemas.microsoft.com/office/drawing/2014/main" id="{F9AF915A-8021-427D-ACC0-CDF397B812CA}"/>
              </a:ext>
            </a:extLst>
          </p:cNvPr>
          <p:cNvSpPr txBox="1"/>
          <p:nvPr/>
        </p:nvSpPr>
        <p:spPr>
          <a:xfrm>
            <a:off x="5902458" y="3063835"/>
            <a:ext cx="506366" cy="369332"/>
          </a:xfrm>
          <a:prstGeom prst="rect">
            <a:avLst/>
          </a:prstGeom>
          <a:noFill/>
        </p:spPr>
        <p:txBody>
          <a:bodyPr wrap="square" rtlCol="0">
            <a:spAutoFit/>
          </a:bodyPr>
          <a:lstStyle/>
          <a:p>
            <a:r>
              <a:rPr lang="zh-CN" altLang="en-US" dirty="0"/>
              <a:t>取</a:t>
            </a:r>
          </a:p>
        </p:txBody>
      </p:sp>
      <p:cxnSp>
        <p:nvCxnSpPr>
          <p:cNvPr id="20" name="直接箭头连接符 19">
            <a:extLst>
              <a:ext uri="{FF2B5EF4-FFF2-40B4-BE49-F238E27FC236}">
                <a16:creationId xmlns:a16="http://schemas.microsoft.com/office/drawing/2014/main" id="{3C6B9D72-DF3E-4863-9E76-A25CDB78F8CE}"/>
              </a:ext>
            </a:extLst>
          </p:cNvPr>
          <p:cNvCxnSpPr>
            <a:cxnSpLocks/>
          </p:cNvCxnSpPr>
          <p:nvPr/>
        </p:nvCxnSpPr>
        <p:spPr>
          <a:xfrm>
            <a:off x="4718073" y="5011174"/>
            <a:ext cx="67182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07EF815B-F81C-4DBA-9F2F-48C80F3CCE52}"/>
              </a:ext>
            </a:extLst>
          </p:cNvPr>
          <p:cNvCxnSpPr>
            <a:cxnSpLocks/>
          </p:cNvCxnSpPr>
          <p:nvPr/>
        </p:nvCxnSpPr>
        <p:spPr>
          <a:xfrm>
            <a:off x="3978440" y="5009213"/>
            <a:ext cx="7161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B41EB3DD-CC0B-4EF2-AB85-44C81995832A}"/>
              </a:ext>
            </a:extLst>
          </p:cNvPr>
          <p:cNvSpPr txBox="1"/>
          <p:nvPr/>
        </p:nvSpPr>
        <p:spPr>
          <a:xfrm>
            <a:off x="1214835" y="4176786"/>
            <a:ext cx="2860246" cy="369332"/>
          </a:xfrm>
          <a:prstGeom prst="rect">
            <a:avLst/>
          </a:prstGeom>
          <a:noFill/>
        </p:spPr>
        <p:txBody>
          <a:bodyPr wrap="square" rtlCol="0">
            <a:spAutoFit/>
          </a:bodyPr>
          <a:lstStyle/>
          <a:p>
            <a:r>
              <a:rPr lang="en-US" altLang="zh-CN" dirty="0"/>
              <a:t>MATLAB</a:t>
            </a:r>
            <a:r>
              <a:rPr lang="zh-CN" altLang="en-US" dirty="0"/>
              <a:t>数据格式</a:t>
            </a:r>
            <a:r>
              <a:rPr lang="en-US" altLang="zh-CN" dirty="0"/>
              <a:t>(.mat)</a:t>
            </a:r>
            <a:endParaRPr lang="zh-CN" altLang="en-US" dirty="0"/>
          </a:p>
        </p:txBody>
      </p:sp>
      <p:sp>
        <p:nvSpPr>
          <p:cNvPr id="23" name="文本框 22">
            <a:extLst>
              <a:ext uri="{FF2B5EF4-FFF2-40B4-BE49-F238E27FC236}">
                <a16:creationId xmlns:a16="http://schemas.microsoft.com/office/drawing/2014/main" id="{CEBB4CFA-0F2F-4C2D-974D-2D23A5C7685D}"/>
              </a:ext>
            </a:extLst>
          </p:cNvPr>
          <p:cNvSpPr txBox="1"/>
          <p:nvPr/>
        </p:nvSpPr>
        <p:spPr>
          <a:xfrm>
            <a:off x="2232172" y="4835545"/>
            <a:ext cx="1727163" cy="369332"/>
          </a:xfrm>
          <a:prstGeom prst="rect">
            <a:avLst/>
          </a:prstGeom>
          <a:noFill/>
        </p:spPr>
        <p:txBody>
          <a:bodyPr wrap="square" rtlCol="0">
            <a:spAutoFit/>
          </a:bodyPr>
          <a:lstStyle/>
          <a:p>
            <a:r>
              <a:rPr lang="zh-CN" altLang="en-US" dirty="0"/>
              <a:t>文本文件</a:t>
            </a:r>
            <a:r>
              <a:rPr lang="en-US" altLang="zh-CN" dirty="0"/>
              <a:t>(.txt)</a:t>
            </a:r>
            <a:endParaRPr lang="zh-CN" altLang="en-US" dirty="0"/>
          </a:p>
        </p:txBody>
      </p:sp>
      <p:sp>
        <p:nvSpPr>
          <p:cNvPr id="24" name="文本框 23">
            <a:extLst>
              <a:ext uri="{FF2B5EF4-FFF2-40B4-BE49-F238E27FC236}">
                <a16:creationId xmlns:a16="http://schemas.microsoft.com/office/drawing/2014/main" id="{04C68CF5-49CE-48F9-8B87-D28CD5962CB7}"/>
              </a:ext>
            </a:extLst>
          </p:cNvPr>
          <p:cNvSpPr txBox="1"/>
          <p:nvPr/>
        </p:nvSpPr>
        <p:spPr>
          <a:xfrm>
            <a:off x="1768645" y="5403495"/>
            <a:ext cx="2190690" cy="369332"/>
          </a:xfrm>
          <a:prstGeom prst="rect">
            <a:avLst/>
          </a:prstGeom>
          <a:noFill/>
        </p:spPr>
        <p:txBody>
          <a:bodyPr wrap="square" rtlCol="0">
            <a:spAutoFit/>
          </a:bodyPr>
          <a:lstStyle/>
          <a:p>
            <a:r>
              <a:rPr lang="en-US" altLang="zh-CN" dirty="0"/>
              <a:t>Excel</a:t>
            </a:r>
            <a:r>
              <a:rPr lang="zh-CN" altLang="en-US" dirty="0"/>
              <a:t>文件</a:t>
            </a:r>
            <a:r>
              <a:rPr lang="en-US" altLang="zh-CN" dirty="0"/>
              <a:t>(.</a:t>
            </a:r>
            <a:r>
              <a:rPr lang="en-US" altLang="zh-CN" dirty="0" err="1"/>
              <a:t>xls</a:t>
            </a:r>
            <a:r>
              <a:rPr lang="en-US" altLang="zh-CN" dirty="0"/>
              <a:t>, .</a:t>
            </a:r>
            <a:r>
              <a:rPr lang="en-US" altLang="zh-CN" dirty="0" err="1"/>
              <a:t>xlsx</a:t>
            </a:r>
            <a:r>
              <a:rPr lang="en-US" altLang="zh-CN" dirty="0"/>
              <a:t>)</a:t>
            </a:r>
            <a:endParaRPr lang="zh-CN" altLang="en-US" dirty="0"/>
          </a:p>
        </p:txBody>
      </p:sp>
      <p:sp>
        <p:nvSpPr>
          <p:cNvPr id="25" name="文本框 24">
            <a:extLst>
              <a:ext uri="{FF2B5EF4-FFF2-40B4-BE49-F238E27FC236}">
                <a16:creationId xmlns:a16="http://schemas.microsoft.com/office/drawing/2014/main" id="{E479F5CD-31FF-48E8-928F-C21006D35B12}"/>
              </a:ext>
            </a:extLst>
          </p:cNvPr>
          <p:cNvSpPr txBox="1"/>
          <p:nvPr/>
        </p:nvSpPr>
        <p:spPr>
          <a:xfrm>
            <a:off x="3864495" y="3986771"/>
            <a:ext cx="849217" cy="400110"/>
          </a:xfrm>
          <a:prstGeom prst="rect">
            <a:avLst/>
          </a:prstGeom>
          <a:noFill/>
        </p:spPr>
        <p:txBody>
          <a:bodyPr wrap="square" rtlCol="0">
            <a:spAutoFit/>
          </a:bodyPr>
          <a:lstStyle/>
          <a:p>
            <a:r>
              <a:rPr lang="en-US" altLang="zh-CN" sz="2000" dirty="0">
                <a:solidFill>
                  <a:srgbClr val="00B0F0"/>
                </a:solidFill>
                <a:latin typeface="等线" panose="02010600030101010101" pitchFamily="2" charset="-122"/>
                <a:ea typeface="等线" panose="02010600030101010101" pitchFamily="2" charset="-122"/>
              </a:rPr>
              <a:t>load</a:t>
            </a:r>
            <a:endParaRPr lang="zh-CN" altLang="en-US" sz="2000" dirty="0">
              <a:solidFill>
                <a:srgbClr val="00B0F0"/>
              </a:solidFill>
              <a:latin typeface="等线" panose="02010600030101010101" pitchFamily="2" charset="-122"/>
              <a:ea typeface="等线" panose="02010600030101010101" pitchFamily="2" charset="-122"/>
            </a:endParaRPr>
          </a:p>
        </p:txBody>
      </p:sp>
      <p:sp>
        <p:nvSpPr>
          <p:cNvPr id="28" name="文本框 27">
            <a:extLst>
              <a:ext uri="{FF2B5EF4-FFF2-40B4-BE49-F238E27FC236}">
                <a16:creationId xmlns:a16="http://schemas.microsoft.com/office/drawing/2014/main" id="{8D91E62B-2E8C-497D-BD41-411F6CC8CA0D}"/>
              </a:ext>
            </a:extLst>
          </p:cNvPr>
          <p:cNvSpPr txBox="1"/>
          <p:nvPr/>
        </p:nvSpPr>
        <p:spPr>
          <a:xfrm>
            <a:off x="3703374" y="5209268"/>
            <a:ext cx="1145199" cy="400110"/>
          </a:xfrm>
          <a:prstGeom prst="rect">
            <a:avLst/>
          </a:prstGeom>
          <a:noFill/>
        </p:spPr>
        <p:txBody>
          <a:bodyPr wrap="square" rtlCol="0">
            <a:spAutoFit/>
          </a:bodyPr>
          <a:lstStyle/>
          <a:p>
            <a:r>
              <a:rPr lang="en-US" altLang="zh-CN" sz="2000" dirty="0">
                <a:solidFill>
                  <a:srgbClr val="00B0F0"/>
                </a:solidFill>
                <a:latin typeface="等线" panose="02010600030101010101" pitchFamily="2" charset="-122"/>
                <a:ea typeface="等线" panose="02010600030101010101" pitchFamily="2" charset="-122"/>
              </a:rPr>
              <a:t>xlsread</a:t>
            </a:r>
            <a:endParaRPr lang="zh-CN" altLang="en-US" sz="2000" dirty="0">
              <a:solidFill>
                <a:srgbClr val="00B0F0"/>
              </a:solidFill>
              <a:latin typeface="等线" panose="02010600030101010101" pitchFamily="2" charset="-122"/>
              <a:ea typeface="等线" panose="02010600030101010101" pitchFamily="2" charset="-122"/>
            </a:endParaRPr>
          </a:p>
        </p:txBody>
      </p:sp>
      <p:cxnSp>
        <p:nvCxnSpPr>
          <p:cNvPr id="41" name="直接箭头连接符 40">
            <a:extLst>
              <a:ext uri="{FF2B5EF4-FFF2-40B4-BE49-F238E27FC236}">
                <a16:creationId xmlns:a16="http://schemas.microsoft.com/office/drawing/2014/main" id="{3BCF48F7-9F29-4D35-B9BF-DE04010DE4F0}"/>
              </a:ext>
            </a:extLst>
          </p:cNvPr>
          <p:cNvCxnSpPr>
            <a:cxnSpLocks/>
          </p:cNvCxnSpPr>
          <p:nvPr/>
        </p:nvCxnSpPr>
        <p:spPr>
          <a:xfrm flipH="1">
            <a:off x="3959335" y="4359543"/>
            <a:ext cx="735254" cy="1909"/>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015AC0C6-6630-4E9D-B519-B033FB461579}"/>
              </a:ext>
            </a:extLst>
          </p:cNvPr>
          <p:cNvCxnSpPr>
            <a:cxnSpLocks/>
          </p:cNvCxnSpPr>
          <p:nvPr/>
        </p:nvCxnSpPr>
        <p:spPr>
          <a:xfrm flipH="1">
            <a:off x="3980257" y="5614631"/>
            <a:ext cx="714332" cy="0"/>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95741843-923C-44F1-9ED8-2783BB51F02C}"/>
              </a:ext>
            </a:extLst>
          </p:cNvPr>
          <p:cNvCxnSpPr>
            <a:cxnSpLocks/>
          </p:cNvCxnSpPr>
          <p:nvPr/>
        </p:nvCxnSpPr>
        <p:spPr>
          <a:xfrm>
            <a:off x="4694589" y="4346270"/>
            <a:ext cx="0" cy="1268361"/>
          </a:xfrm>
          <a:prstGeom prst="line">
            <a:avLst/>
          </a:prstGeom>
          <a:ln w="19050"/>
        </p:spPr>
        <p:style>
          <a:lnRef idx="1">
            <a:schemeClr val="dk1"/>
          </a:lnRef>
          <a:fillRef idx="0">
            <a:schemeClr val="dk1"/>
          </a:fillRef>
          <a:effectRef idx="0">
            <a:schemeClr val="dk1"/>
          </a:effectRef>
          <a:fontRef idx="minor">
            <a:schemeClr val="tx1"/>
          </a:fontRef>
        </p:style>
      </p:cxnSp>
      <p:sp>
        <p:nvSpPr>
          <p:cNvPr id="44" name="圆角矩形 10">
            <a:extLst>
              <a:ext uri="{FF2B5EF4-FFF2-40B4-BE49-F238E27FC236}">
                <a16:creationId xmlns:a16="http://schemas.microsoft.com/office/drawing/2014/main" id="{374CAAF1-2084-42F0-AF8F-BCA039AE44E8}"/>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Microsoft YaHei UI" panose="020B0503020204020204" pitchFamily="34" charset="-122"/>
                <a:ea typeface="Microsoft YaHei UI" panose="020B0503020204020204" pitchFamily="34" charset="-122"/>
              </a:rPr>
              <a:t>4</a:t>
            </a:r>
            <a:endParaRPr lang="zh-CN" altLang="en-US" sz="2800"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053161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TotalTime>
  <Words>5241</Words>
  <Application>Microsoft Office PowerPoint</Application>
  <PresentationFormat>宽屏</PresentationFormat>
  <Paragraphs>1026</Paragraphs>
  <Slides>73</Slides>
  <Notes>73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73</vt:i4>
      </vt:variant>
    </vt:vector>
  </HeadingPairs>
  <TitlesOfParts>
    <vt:vector size="81" baseType="lpstr">
      <vt:lpstr>Microsoft YaHei UI</vt:lpstr>
      <vt:lpstr>等线</vt:lpstr>
      <vt:lpstr>等线 Light</vt:lpstr>
      <vt:lpstr>微软雅黑</vt:lpstr>
      <vt:lpstr>Arial</vt:lpstr>
      <vt:lpstr>Cambria Math</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 Yao</dc:creator>
  <cp:lastModifiedBy> </cp:lastModifiedBy>
  <cp:revision>210</cp:revision>
  <dcterms:created xsi:type="dcterms:W3CDTF">2020-08-25T13:07:11Z</dcterms:created>
  <dcterms:modified xsi:type="dcterms:W3CDTF">2021-03-18T09:41:53Z</dcterms:modified>
</cp:coreProperties>
</file>